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</p:sldIdLst>
  <p:sldSz cx="9144000" cy="5143500" type="screen16x9"/>
  <p:notesSz cx="51435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49" d="100"/>
          <a:sy n="149" d="100"/>
        </p:scale>
        <p:origin x="50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381577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03D7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645920"/>
            <a:ext cx="8229600" cy="10972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48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성서공단 에너지 절감 솔루션</a:t>
            </a:r>
            <a:endParaRPr lang="en-US" sz="4800" dirty="0"/>
          </a:p>
        </p:txBody>
      </p:sp>
      <p:sp>
        <p:nvSpPr>
          <p:cNvPr id="3" name="Text 1"/>
          <p:cNvSpPr/>
          <p:nvPr/>
        </p:nvSpPr>
        <p:spPr>
          <a:xfrm>
            <a:off x="457200" y="2834640"/>
            <a:ext cx="822960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FF8C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산업용 에어커튼 공동구매 제안서</a:t>
            </a:r>
            <a:endParaRPr lang="en-US" sz="2400" dirty="0"/>
          </a:p>
        </p:txBody>
      </p:sp>
      <p:sp>
        <p:nvSpPr>
          <p:cNvPr id="4" name="Text 2"/>
          <p:cNvSpPr/>
          <p:nvPr/>
        </p:nvSpPr>
        <p:spPr>
          <a:xfrm>
            <a:off x="457200" y="4389120"/>
            <a:ext cx="82296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dirty="0">
                <a:solidFill>
                  <a:srgbClr val="E8E8E8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2026년 8월</a:t>
            </a:r>
            <a:endParaRPr lang="en-US" sz="16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731520"/>
          </a:xfrm>
          <a:prstGeom prst="rect">
            <a:avLst/>
          </a:prstGeom>
          <a:solidFill>
            <a:srgbClr val="003D7A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3" name="Text 1"/>
          <p:cNvSpPr/>
          <p:nvPr/>
        </p:nvSpPr>
        <p:spPr>
          <a:xfrm>
            <a:off x="457200" y="137160"/>
            <a:ext cx="822960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6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성서공단의 현황과 과제</a:t>
            </a:r>
            <a:endParaRPr lang="en-US" sz="3600" dirty="0"/>
          </a:p>
        </p:txBody>
      </p:sp>
      <p:sp>
        <p:nvSpPr>
          <p:cNvPr id="4" name="Text 2"/>
          <p:cNvSpPr/>
          <p:nvPr/>
        </p:nvSpPr>
        <p:spPr>
          <a:xfrm>
            <a:off x="457200" y="1097280"/>
            <a:ext cx="82296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3333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산업용 공장의 주요 문제점</a:t>
            </a:r>
            <a:endParaRPr lang="en-US" sz="1600" dirty="0"/>
          </a:p>
        </p:txBody>
      </p:sp>
      <p:sp>
        <p:nvSpPr>
          <p:cNvPr id="5" name="Shape 3"/>
          <p:cNvSpPr/>
          <p:nvPr/>
        </p:nvSpPr>
        <p:spPr>
          <a:xfrm>
            <a:off x="457200" y="1554480"/>
            <a:ext cx="1828800" cy="2560320"/>
          </a:xfrm>
          <a:prstGeom prst="roundRect">
            <a:avLst>
              <a:gd name="adj" fmla="val 7500"/>
            </a:avLst>
          </a:prstGeom>
          <a:solidFill>
            <a:srgbClr val="E8F4F8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6" name="Text 4"/>
          <p:cNvSpPr/>
          <p:nvPr/>
        </p:nvSpPr>
        <p:spPr>
          <a:xfrm>
            <a:off x="457200" y="1783080"/>
            <a:ext cx="18288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4000" dirty="0">
                <a:solidFill>
                  <a:srgbClr val="000000"/>
                </a:solidFill>
              </a:rPr>
              <a:t>❌</a:t>
            </a:r>
            <a:endParaRPr lang="en-US" sz="4000" dirty="0"/>
          </a:p>
        </p:txBody>
      </p:sp>
      <p:sp>
        <p:nvSpPr>
          <p:cNvPr id="7" name="Text 5"/>
          <p:cNvSpPr/>
          <p:nvPr/>
        </p:nvSpPr>
        <p:spPr>
          <a:xfrm>
            <a:off x="548640" y="2377440"/>
            <a:ext cx="16459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3333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냉난방비 낭비</a:t>
            </a:r>
            <a:endParaRPr lang="en-US" sz="1200" dirty="0"/>
          </a:p>
        </p:txBody>
      </p:sp>
      <p:sp>
        <p:nvSpPr>
          <p:cNvPr id="8" name="Text 6"/>
          <p:cNvSpPr/>
          <p:nvPr/>
        </p:nvSpPr>
        <p:spPr>
          <a:xfrm>
            <a:off x="548640" y="2834640"/>
            <a:ext cx="1645920" cy="10058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00" dirty="0">
                <a:solidFill>
                  <a:srgbClr val="3333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출입구 개폐로 인한</a:t>
            </a:r>
            <a:endParaRPr lang="en-US" sz="1000" dirty="0"/>
          </a:p>
          <a:p>
            <a:pPr marL="0" indent="0" algn="ctr">
              <a:buNone/>
            </a:pPr>
            <a:r>
              <a:rPr lang="en-US" sz="1000" dirty="0">
                <a:solidFill>
                  <a:srgbClr val="3333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에너지 손실 증가</a:t>
            </a:r>
            <a:endParaRPr lang="en-US" sz="1000" dirty="0"/>
          </a:p>
        </p:txBody>
      </p:sp>
      <p:sp>
        <p:nvSpPr>
          <p:cNvPr id="9" name="Shape 7"/>
          <p:cNvSpPr/>
          <p:nvPr/>
        </p:nvSpPr>
        <p:spPr>
          <a:xfrm>
            <a:off x="2560320" y="1554480"/>
            <a:ext cx="1828800" cy="2560320"/>
          </a:xfrm>
          <a:prstGeom prst="roundRect">
            <a:avLst>
              <a:gd name="adj" fmla="val 7500"/>
            </a:avLst>
          </a:prstGeom>
          <a:solidFill>
            <a:srgbClr val="FFE6D5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10" name="Text 8"/>
          <p:cNvSpPr/>
          <p:nvPr/>
        </p:nvSpPr>
        <p:spPr>
          <a:xfrm>
            <a:off x="2560320" y="1783080"/>
            <a:ext cx="18288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4000" dirty="0">
                <a:solidFill>
                  <a:srgbClr val="000000"/>
                </a:solidFill>
              </a:rPr>
              <a:t>🌫️</a:t>
            </a:r>
            <a:endParaRPr lang="en-US" sz="4000" dirty="0"/>
          </a:p>
        </p:txBody>
      </p:sp>
      <p:sp>
        <p:nvSpPr>
          <p:cNvPr id="11" name="Text 9"/>
          <p:cNvSpPr/>
          <p:nvPr/>
        </p:nvSpPr>
        <p:spPr>
          <a:xfrm>
            <a:off x="2651760" y="2377440"/>
            <a:ext cx="16459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3333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악취·먼지 문제</a:t>
            </a:r>
            <a:endParaRPr lang="en-US" sz="1200" dirty="0"/>
          </a:p>
        </p:txBody>
      </p:sp>
      <p:sp>
        <p:nvSpPr>
          <p:cNvPr id="12" name="Text 10"/>
          <p:cNvSpPr/>
          <p:nvPr/>
        </p:nvSpPr>
        <p:spPr>
          <a:xfrm>
            <a:off x="2651760" y="2834640"/>
            <a:ext cx="1645920" cy="10058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00" dirty="0">
                <a:solidFill>
                  <a:srgbClr val="3333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환경오염 및 작업환경</a:t>
            </a:r>
            <a:endParaRPr lang="en-US" sz="1000" dirty="0"/>
          </a:p>
          <a:p>
            <a:pPr marL="0" indent="0" algn="ctr">
              <a:buNone/>
            </a:pPr>
            <a:r>
              <a:rPr lang="en-US" sz="1000" dirty="0">
                <a:solidFill>
                  <a:srgbClr val="3333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악화</a:t>
            </a:r>
            <a:endParaRPr lang="en-US" sz="1000" dirty="0"/>
          </a:p>
        </p:txBody>
      </p:sp>
      <p:sp>
        <p:nvSpPr>
          <p:cNvPr id="13" name="Shape 11"/>
          <p:cNvSpPr/>
          <p:nvPr/>
        </p:nvSpPr>
        <p:spPr>
          <a:xfrm>
            <a:off x="4663440" y="1554480"/>
            <a:ext cx="1828800" cy="2560320"/>
          </a:xfrm>
          <a:prstGeom prst="roundRect">
            <a:avLst>
              <a:gd name="adj" fmla="val 7500"/>
            </a:avLst>
          </a:prstGeom>
          <a:solidFill>
            <a:srgbClr val="E8F4F8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14" name="Text 12"/>
          <p:cNvSpPr/>
          <p:nvPr/>
        </p:nvSpPr>
        <p:spPr>
          <a:xfrm>
            <a:off x="4663440" y="1783080"/>
            <a:ext cx="18288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4000" dirty="0">
                <a:solidFill>
                  <a:srgbClr val="000000"/>
                </a:solidFill>
              </a:rPr>
              <a:t>🦟</a:t>
            </a:r>
            <a:endParaRPr lang="en-US" sz="4000" dirty="0"/>
          </a:p>
        </p:txBody>
      </p:sp>
      <p:sp>
        <p:nvSpPr>
          <p:cNvPr id="15" name="Text 13"/>
          <p:cNvSpPr/>
          <p:nvPr/>
        </p:nvSpPr>
        <p:spPr>
          <a:xfrm>
            <a:off x="4754880" y="2377440"/>
            <a:ext cx="16459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3333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해충 유입</a:t>
            </a:r>
            <a:endParaRPr lang="en-US" sz="1200" dirty="0"/>
          </a:p>
        </p:txBody>
      </p:sp>
      <p:sp>
        <p:nvSpPr>
          <p:cNvPr id="16" name="Text 14"/>
          <p:cNvSpPr/>
          <p:nvPr/>
        </p:nvSpPr>
        <p:spPr>
          <a:xfrm>
            <a:off x="4754880" y="2834640"/>
            <a:ext cx="1645920" cy="10058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00" dirty="0">
                <a:solidFill>
                  <a:srgbClr val="3333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제품 오염 및</a:t>
            </a:r>
            <a:endParaRPr lang="en-US" sz="1000" dirty="0"/>
          </a:p>
          <a:p>
            <a:pPr marL="0" indent="0" algn="ctr">
              <a:buNone/>
            </a:pPr>
            <a:r>
              <a:rPr lang="en-US" sz="1000" dirty="0">
                <a:solidFill>
                  <a:srgbClr val="3333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위생 문제</a:t>
            </a:r>
            <a:endParaRPr lang="en-US" sz="1000" dirty="0"/>
          </a:p>
        </p:txBody>
      </p:sp>
      <p:sp>
        <p:nvSpPr>
          <p:cNvPr id="17" name="Shape 15"/>
          <p:cNvSpPr/>
          <p:nvPr/>
        </p:nvSpPr>
        <p:spPr>
          <a:xfrm>
            <a:off x="6766560" y="1554480"/>
            <a:ext cx="1828800" cy="2560320"/>
          </a:xfrm>
          <a:prstGeom prst="roundRect">
            <a:avLst>
              <a:gd name="adj" fmla="val 7500"/>
            </a:avLst>
          </a:prstGeom>
          <a:solidFill>
            <a:srgbClr val="E8F4F8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18" name="Text 16"/>
          <p:cNvSpPr/>
          <p:nvPr/>
        </p:nvSpPr>
        <p:spPr>
          <a:xfrm>
            <a:off x="6766560" y="1783080"/>
            <a:ext cx="18288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4000" dirty="0">
                <a:solidFill>
                  <a:srgbClr val="000000"/>
                </a:solidFill>
              </a:rPr>
              <a:t>😓</a:t>
            </a:r>
            <a:endParaRPr lang="en-US" sz="4000" dirty="0"/>
          </a:p>
        </p:txBody>
      </p:sp>
      <p:sp>
        <p:nvSpPr>
          <p:cNvPr id="19" name="Text 17"/>
          <p:cNvSpPr/>
          <p:nvPr/>
        </p:nvSpPr>
        <p:spPr>
          <a:xfrm>
            <a:off x="6858000" y="2377440"/>
            <a:ext cx="16459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3333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직원 피로 증가</a:t>
            </a:r>
            <a:endParaRPr lang="en-US" sz="1200" dirty="0"/>
          </a:p>
        </p:txBody>
      </p:sp>
      <p:sp>
        <p:nvSpPr>
          <p:cNvPr id="20" name="Text 18"/>
          <p:cNvSpPr/>
          <p:nvPr/>
        </p:nvSpPr>
        <p:spPr>
          <a:xfrm>
            <a:off x="6858000" y="2834640"/>
            <a:ext cx="1645920" cy="10058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00" dirty="0">
                <a:solidFill>
                  <a:srgbClr val="3333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온도 편차로 인한</a:t>
            </a:r>
            <a:endParaRPr lang="en-US" sz="1000" dirty="0"/>
          </a:p>
          <a:p>
            <a:pPr marL="0" indent="0" algn="ctr">
              <a:buNone/>
            </a:pPr>
            <a:r>
              <a:rPr lang="en-US" sz="1000" dirty="0">
                <a:solidFill>
                  <a:srgbClr val="3333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능률 저하</a:t>
            </a:r>
            <a:endParaRPr lang="en-US" sz="10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731520"/>
          </a:xfrm>
          <a:prstGeom prst="rect">
            <a:avLst/>
          </a:prstGeom>
          <a:solidFill>
            <a:srgbClr val="003D7A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3" name="Text 1"/>
          <p:cNvSpPr/>
          <p:nvPr/>
        </p:nvSpPr>
        <p:spPr>
          <a:xfrm>
            <a:off x="457200" y="137160"/>
            <a:ext cx="822960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8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성공 사례: 대구 염색공단 에어커튼 설치 완료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1506894" y="1188720"/>
            <a:ext cx="2926080" cy="3291840"/>
          </a:xfrm>
          <a:prstGeom prst="rect">
            <a:avLst/>
          </a:prstGeom>
          <a:solidFill>
            <a:srgbClr val="F8F9FA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5" name="Text 3"/>
          <p:cNvSpPr/>
          <p:nvPr/>
        </p:nvSpPr>
        <p:spPr>
          <a:xfrm>
            <a:off x="1689774" y="1280160"/>
            <a:ext cx="25603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003D7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설치 현황</a:t>
            </a:r>
            <a:endParaRPr lang="en-US" sz="1200" dirty="0"/>
          </a:p>
        </p:txBody>
      </p:sp>
      <p:sp>
        <p:nvSpPr>
          <p:cNvPr id="6" name="Text 4"/>
          <p:cNvSpPr/>
          <p:nvPr/>
        </p:nvSpPr>
        <p:spPr>
          <a:xfrm>
            <a:off x="1689774" y="1645920"/>
            <a:ext cx="14630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3333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총 설치 공장</a:t>
            </a:r>
            <a:endParaRPr lang="en-US" sz="950" dirty="0"/>
          </a:p>
        </p:txBody>
      </p:sp>
      <p:sp>
        <p:nvSpPr>
          <p:cNvPr id="7" name="Text 5"/>
          <p:cNvSpPr/>
          <p:nvPr/>
        </p:nvSpPr>
        <p:spPr>
          <a:xfrm>
            <a:off x="2467014" y="1645920"/>
            <a:ext cx="11887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50" b="1" dirty="0">
                <a:solidFill>
                  <a:srgbClr val="FF8C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15개소</a:t>
            </a:r>
            <a:endParaRPr lang="en-US" sz="950" dirty="0"/>
          </a:p>
        </p:txBody>
      </p:sp>
      <p:sp>
        <p:nvSpPr>
          <p:cNvPr id="8" name="Text 6"/>
          <p:cNvSpPr/>
          <p:nvPr/>
        </p:nvSpPr>
        <p:spPr>
          <a:xfrm>
            <a:off x="1689774" y="2121408"/>
            <a:ext cx="14630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3333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설치 단말기</a:t>
            </a:r>
            <a:endParaRPr lang="en-US" sz="950" dirty="0"/>
          </a:p>
        </p:txBody>
      </p:sp>
      <p:sp>
        <p:nvSpPr>
          <p:cNvPr id="9" name="Text 7"/>
          <p:cNvSpPr/>
          <p:nvPr/>
        </p:nvSpPr>
        <p:spPr>
          <a:xfrm>
            <a:off x="2467014" y="2121408"/>
            <a:ext cx="11887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50" b="1" dirty="0">
                <a:solidFill>
                  <a:srgbClr val="FF8C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30대</a:t>
            </a:r>
            <a:endParaRPr lang="en-US" sz="950" dirty="0"/>
          </a:p>
        </p:txBody>
      </p:sp>
      <p:sp>
        <p:nvSpPr>
          <p:cNvPr id="10" name="Text 8"/>
          <p:cNvSpPr/>
          <p:nvPr/>
        </p:nvSpPr>
        <p:spPr>
          <a:xfrm>
            <a:off x="1689774" y="2596896"/>
            <a:ext cx="14630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3333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모델 구성</a:t>
            </a:r>
            <a:endParaRPr lang="en-US" sz="950" dirty="0"/>
          </a:p>
        </p:txBody>
      </p:sp>
      <p:sp>
        <p:nvSpPr>
          <p:cNvPr id="11" name="Text 9"/>
          <p:cNvSpPr/>
          <p:nvPr/>
        </p:nvSpPr>
        <p:spPr>
          <a:xfrm>
            <a:off x="2467014" y="2596896"/>
            <a:ext cx="11887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50" b="1" dirty="0">
                <a:solidFill>
                  <a:srgbClr val="FF8C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HMS-1000/1200</a:t>
            </a:r>
            <a:endParaRPr lang="en-US" sz="950" dirty="0"/>
          </a:p>
        </p:txBody>
      </p:sp>
      <p:sp>
        <p:nvSpPr>
          <p:cNvPr id="14" name="Text 12"/>
          <p:cNvSpPr/>
          <p:nvPr/>
        </p:nvSpPr>
        <p:spPr>
          <a:xfrm>
            <a:off x="1689774" y="3072384"/>
            <a:ext cx="14630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3333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설치기간</a:t>
            </a:r>
            <a:endParaRPr lang="en-US" sz="950" dirty="0"/>
          </a:p>
        </p:txBody>
      </p:sp>
      <p:sp>
        <p:nvSpPr>
          <p:cNvPr id="15" name="Text 13"/>
          <p:cNvSpPr/>
          <p:nvPr/>
        </p:nvSpPr>
        <p:spPr>
          <a:xfrm>
            <a:off x="2467014" y="3072384"/>
            <a:ext cx="11887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50" b="1" dirty="0">
                <a:solidFill>
                  <a:srgbClr val="FF8C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약 2개월</a:t>
            </a:r>
            <a:endParaRPr lang="en-US" sz="950" dirty="0"/>
          </a:p>
        </p:txBody>
      </p:sp>
      <p:sp>
        <p:nvSpPr>
          <p:cNvPr id="16" name="Text 14"/>
          <p:cNvSpPr/>
          <p:nvPr/>
        </p:nvSpPr>
        <p:spPr>
          <a:xfrm>
            <a:off x="1689774" y="3547872"/>
            <a:ext cx="14630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3333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공장당 평균</a:t>
            </a:r>
            <a:endParaRPr lang="en-US" sz="950" dirty="0"/>
          </a:p>
        </p:txBody>
      </p:sp>
      <p:sp>
        <p:nvSpPr>
          <p:cNvPr id="17" name="Text 15"/>
          <p:cNvSpPr/>
          <p:nvPr/>
        </p:nvSpPr>
        <p:spPr>
          <a:xfrm>
            <a:off x="2467014" y="3547872"/>
            <a:ext cx="11887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50" b="1" dirty="0">
                <a:solidFill>
                  <a:srgbClr val="FF8C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2~3대</a:t>
            </a:r>
            <a:endParaRPr lang="en-US" sz="950" dirty="0"/>
          </a:p>
        </p:txBody>
      </p:sp>
      <p:sp>
        <p:nvSpPr>
          <p:cNvPr id="18" name="Shape 16"/>
          <p:cNvSpPr/>
          <p:nvPr/>
        </p:nvSpPr>
        <p:spPr>
          <a:xfrm>
            <a:off x="4707294" y="1188720"/>
            <a:ext cx="2926080" cy="3291840"/>
          </a:xfrm>
          <a:prstGeom prst="rect">
            <a:avLst/>
          </a:prstGeom>
          <a:solidFill>
            <a:srgbClr val="E6F9F0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19" name="Text 17"/>
          <p:cNvSpPr/>
          <p:nvPr/>
        </p:nvSpPr>
        <p:spPr>
          <a:xfrm>
            <a:off x="4890174" y="1280160"/>
            <a:ext cx="25603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7AE6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설치 효과</a:t>
            </a:r>
            <a:endParaRPr lang="en-US" sz="1200" dirty="0"/>
          </a:p>
        </p:txBody>
      </p:sp>
      <p:sp>
        <p:nvSpPr>
          <p:cNvPr id="20" name="Text 18"/>
          <p:cNvSpPr/>
          <p:nvPr/>
        </p:nvSpPr>
        <p:spPr>
          <a:xfrm>
            <a:off x="4890174" y="1645920"/>
            <a:ext cx="14630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3333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냉난방비 절감</a:t>
            </a:r>
            <a:endParaRPr lang="en-US" sz="950" dirty="0"/>
          </a:p>
        </p:txBody>
      </p:sp>
      <p:sp>
        <p:nvSpPr>
          <p:cNvPr id="21" name="Text 19"/>
          <p:cNvSpPr/>
          <p:nvPr/>
        </p:nvSpPr>
        <p:spPr>
          <a:xfrm>
            <a:off x="5987453" y="1645920"/>
            <a:ext cx="1061825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50" b="1" dirty="0">
                <a:solidFill>
                  <a:srgbClr val="27AE6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월 15~20% </a:t>
            </a:r>
            <a:r>
              <a:rPr lang="ko-KR" altLang="en-US" sz="950" b="1" dirty="0">
                <a:solidFill>
                  <a:srgbClr val="27AE6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추정</a:t>
            </a:r>
            <a:endParaRPr lang="en-US" sz="950" dirty="0"/>
          </a:p>
        </p:txBody>
      </p:sp>
      <p:sp>
        <p:nvSpPr>
          <p:cNvPr id="22" name="Text 20"/>
          <p:cNvSpPr/>
          <p:nvPr/>
        </p:nvSpPr>
        <p:spPr>
          <a:xfrm>
            <a:off x="4890174" y="2121408"/>
            <a:ext cx="14630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3333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악취 개선</a:t>
            </a:r>
            <a:endParaRPr lang="en-US" sz="950" dirty="0"/>
          </a:p>
        </p:txBody>
      </p:sp>
      <p:sp>
        <p:nvSpPr>
          <p:cNvPr id="23" name="Text 21"/>
          <p:cNvSpPr/>
          <p:nvPr/>
        </p:nvSpPr>
        <p:spPr>
          <a:xfrm>
            <a:off x="5987453" y="2121408"/>
            <a:ext cx="1323082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50" b="1" dirty="0">
                <a:solidFill>
                  <a:srgbClr val="27AE6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약 </a:t>
            </a:r>
            <a:r>
              <a:rPr lang="en-US" altLang="ko-KR" sz="950" b="1" dirty="0">
                <a:solidFill>
                  <a:srgbClr val="27AE6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7</a:t>
            </a:r>
            <a:r>
              <a:rPr lang="en-US" sz="950" b="1" dirty="0">
                <a:solidFill>
                  <a:srgbClr val="27AE6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0% </a:t>
            </a:r>
            <a:r>
              <a:rPr lang="en-US" sz="950" b="1" dirty="0" err="1">
                <a:solidFill>
                  <a:srgbClr val="27AE6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감소</a:t>
            </a:r>
            <a:r>
              <a:rPr lang="en-US" sz="950" b="1" dirty="0">
                <a:solidFill>
                  <a:srgbClr val="27AE6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ko-KR" altLang="en-US" sz="950" b="1" dirty="0">
                <a:solidFill>
                  <a:srgbClr val="27AE6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추정</a:t>
            </a:r>
            <a:endParaRPr lang="en-US" sz="950" dirty="0"/>
          </a:p>
        </p:txBody>
      </p:sp>
      <p:sp>
        <p:nvSpPr>
          <p:cNvPr id="26" name="Text 24"/>
          <p:cNvSpPr/>
          <p:nvPr/>
        </p:nvSpPr>
        <p:spPr>
          <a:xfrm>
            <a:off x="4890174" y="2571750"/>
            <a:ext cx="14630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3333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A/S 만족도</a:t>
            </a:r>
            <a:endParaRPr lang="en-US" sz="950" dirty="0"/>
          </a:p>
        </p:txBody>
      </p:sp>
      <p:sp>
        <p:nvSpPr>
          <p:cNvPr id="27" name="Text 25"/>
          <p:cNvSpPr/>
          <p:nvPr/>
        </p:nvSpPr>
        <p:spPr>
          <a:xfrm>
            <a:off x="5987453" y="2571750"/>
            <a:ext cx="1061825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50" b="1" dirty="0">
                <a:solidFill>
                  <a:srgbClr val="27AE6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92% 호평</a:t>
            </a:r>
            <a:endParaRPr lang="en-US" sz="950" dirty="0"/>
          </a:p>
        </p:txBody>
      </p:sp>
      <p:sp>
        <p:nvSpPr>
          <p:cNvPr id="28" name="Text 26"/>
          <p:cNvSpPr/>
          <p:nvPr/>
        </p:nvSpPr>
        <p:spPr>
          <a:xfrm>
            <a:off x="4890174" y="3072384"/>
            <a:ext cx="14630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3333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직원 능률</a:t>
            </a:r>
            <a:endParaRPr lang="en-US" sz="950" dirty="0"/>
          </a:p>
        </p:txBody>
      </p:sp>
      <p:sp>
        <p:nvSpPr>
          <p:cNvPr id="29" name="Text 27"/>
          <p:cNvSpPr/>
          <p:nvPr/>
        </p:nvSpPr>
        <p:spPr>
          <a:xfrm>
            <a:off x="5987453" y="3072384"/>
            <a:ext cx="1061825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50" b="1" dirty="0">
                <a:solidFill>
                  <a:srgbClr val="27AE6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약 8% 향상</a:t>
            </a:r>
            <a:endParaRPr lang="en-US" sz="950" dirty="0"/>
          </a:p>
        </p:txBody>
      </p:sp>
      <p:sp>
        <p:nvSpPr>
          <p:cNvPr id="30" name="Text 28"/>
          <p:cNvSpPr/>
          <p:nvPr/>
        </p:nvSpPr>
        <p:spPr>
          <a:xfrm>
            <a:off x="4890174" y="3547872"/>
            <a:ext cx="14630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3333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ROI 기간</a:t>
            </a:r>
            <a:endParaRPr lang="en-US" sz="950" dirty="0"/>
          </a:p>
        </p:txBody>
      </p:sp>
      <p:sp>
        <p:nvSpPr>
          <p:cNvPr id="31" name="Text 29"/>
          <p:cNvSpPr/>
          <p:nvPr/>
        </p:nvSpPr>
        <p:spPr>
          <a:xfrm>
            <a:off x="5987453" y="3547872"/>
            <a:ext cx="1061825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50" b="1" dirty="0">
                <a:solidFill>
                  <a:srgbClr val="27AE6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약 18개월</a:t>
            </a:r>
            <a:endParaRPr lang="en-US" sz="9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731520"/>
          </a:xfrm>
          <a:prstGeom prst="rect">
            <a:avLst/>
          </a:prstGeom>
          <a:solidFill>
            <a:srgbClr val="003D7A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3" name="Text 1"/>
          <p:cNvSpPr/>
          <p:nvPr/>
        </p:nvSpPr>
        <p:spPr>
          <a:xfrm>
            <a:off x="457200" y="137160"/>
            <a:ext cx="822960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6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성서공단 시장 분석 &amp; 기회</a:t>
            </a:r>
            <a:endParaRPr lang="en-US" sz="3600" dirty="0"/>
          </a:p>
        </p:txBody>
      </p:sp>
      <p:sp>
        <p:nvSpPr>
          <p:cNvPr id="4" name="Shape 2"/>
          <p:cNvSpPr/>
          <p:nvPr/>
        </p:nvSpPr>
        <p:spPr>
          <a:xfrm>
            <a:off x="1348274" y="1748790"/>
            <a:ext cx="3200400" cy="1645920"/>
          </a:xfrm>
          <a:prstGeom prst="rect">
            <a:avLst/>
          </a:prstGeom>
          <a:solidFill>
            <a:srgbClr val="E6F3FF"/>
          </a:solidFill>
          <a:ln w="25400">
            <a:solidFill>
              <a:srgbClr val="003D7A"/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5" name="Text 3"/>
          <p:cNvSpPr/>
          <p:nvPr/>
        </p:nvSpPr>
        <p:spPr>
          <a:xfrm>
            <a:off x="1531154" y="1840230"/>
            <a:ext cx="283464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003D7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성서공단 규모</a:t>
            </a:r>
            <a:endParaRPr lang="en-US" sz="1400" dirty="0"/>
          </a:p>
        </p:txBody>
      </p:sp>
      <p:sp>
        <p:nvSpPr>
          <p:cNvPr id="6" name="Text 4"/>
          <p:cNvSpPr/>
          <p:nvPr/>
        </p:nvSpPr>
        <p:spPr>
          <a:xfrm>
            <a:off x="1531154" y="2251710"/>
            <a:ext cx="13716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3333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총 등록 공장</a:t>
            </a:r>
            <a:endParaRPr lang="en-US" sz="1000" dirty="0"/>
          </a:p>
        </p:txBody>
      </p:sp>
      <p:sp>
        <p:nvSpPr>
          <p:cNvPr id="7" name="Text 5"/>
          <p:cNvSpPr/>
          <p:nvPr/>
        </p:nvSpPr>
        <p:spPr>
          <a:xfrm>
            <a:off x="2902754" y="2251710"/>
            <a:ext cx="109728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FF8C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약 600개소</a:t>
            </a:r>
            <a:endParaRPr lang="en-US" sz="1200" dirty="0"/>
          </a:p>
        </p:txBody>
      </p:sp>
      <p:sp>
        <p:nvSpPr>
          <p:cNvPr id="8" name="Text 6"/>
          <p:cNvSpPr/>
          <p:nvPr/>
        </p:nvSpPr>
        <p:spPr>
          <a:xfrm>
            <a:off x="1531154" y="2617470"/>
            <a:ext cx="13716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3333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총 종업원</a:t>
            </a:r>
            <a:endParaRPr lang="en-US" sz="1000" dirty="0"/>
          </a:p>
        </p:txBody>
      </p:sp>
      <p:sp>
        <p:nvSpPr>
          <p:cNvPr id="9" name="Text 7"/>
          <p:cNvSpPr/>
          <p:nvPr/>
        </p:nvSpPr>
        <p:spPr>
          <a:xfrm>
            <a:off x="2902754" y="2617470"/>
            <a:ext cx="109728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FF8C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약 12,000명</a:t>
            </a:r>
            <a:endParaRPr lang="en-US" sz="1200" dirty="0"/>
          </a:p>
        </p:txBody>
      </p:sp>
      <p:sp>
        <p:nvSpPr>
          <p:cNvPr id="10" name="Text 8"/>
          <p:cNvSpPr/>
          <p:nvPr/>
        </p:nvSpPr>
        <p:spPr>
          <a:xfrm>
            <a:off x="1531154" y="2983230"/>
            <a:ext cx="13716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3333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연간 에너지비</a:t>
            </a:r>
            <a:endParaRPr lang="en-US" sz="1000" dirty="0"/>
          </a:p>
        </p:txBody>
      </p:sp>
      <p:sp>
        <p:nvSpPr>
          <p:cNvPr id="11" name="Text 9"/>
          <p:cNvSpPr/>
          <p:nvPr/>
        </p:nvSpPr>
        <p:spPr>
          <a:xfrm>
            <a:off x="2902754" y="2983230"/>
            <a:ext cx="109728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FF8C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약 580억원</a:t>
            </a:r>
            <a:endParaRPr lang="en-US" sz="1200" dirty="0"/>
          </a:p>
        </p:txBody>
      </p:sp>
      <p:sp>
        <p:nvSpPr>
          <p:cNvPr id="12" name="Shape 10"/>
          <p:cNvSpPr/>
          <p:nvPr/>
        </p:nvSpPr>
        <p:spPr>
          <a:xfrm>
            <a:off x="4731554" y="1748790"/>
            <a:ext cx="3200400" cy="1645920"/>
          </a:xfrm>
          <a:prstGeom prst="rect">
            <a:avLst/>
          </a:prstGeom>
          <a:solidFill>
            <a:srgbClr val="E6F9F0"/>
          </a:solidFill>
          <a:ln w="25400">
            <a:solidFill>
              <a:srgbClr val="27AE60"/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3" name="Text 11"/>
          <p:cNvSpPr/>
          <p:nvPr/>
        </p:nvSpPr>
        <p:spPr>
          <a:xfrm>
            <a:off x="4914434" y="1840230"/>
            <a:ext cx="283464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27AE6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1단계 목표 (8-9월)</a:t>
            </a:r>
            <a:endParaRPr lang="en-US" sz="1400" dirty="0"/>
          </a:p>
        </p:txBody>
      </p:sp>
      <p:sp>
        <p:nvSpPr>
          <p:cNvPr id="14" name="Text 12"/>
          <p:cNvSpPr/>
          <p:nvPr/>
        </p:nvSpPr>
        <p:spPr>
          <a:xfrm>
            <a:off x="4914434" y="2251710"/>
            <a:ext cx="13716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3333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설치 공장</a:t>
            </a:r>
            <a:endParaRPr lang="en-US" sz="1000" dirty="0"/>
          </a:p>
        </p:txBody>
      </p:sp>
      <p:sp>
        <p:nvSpPr>
          <p:cNvPr id="15" name="Text 13"/>
          <p:cNvSpPr/>
          <p:nvPr/>
        </p:nvSpPr>
        <p:spPr>
          <a:xfrm>
            <a:off x="6286034" y="2251710"/>
            <a:ext cx="109728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FF8C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30개소 (5%)</a:t>
            </a:r>
            <a:endParaRPr lang="en-US" sz="1200" dirty="0"/>
          </a:p>
        </p:txBody>
      </p:sp>
      <p:sp>
        <p:nvSpPr>
          <p:cNvPr id="16" name="Text 14"/>
          <p:cNvSpPr/>
          <p:nvPr/>
        </p:nvSpPr>
        <p:spPr>
          <a:xfrm>
            <a:off x="4914434" y="2617470"/>
            <a:ext cx="13716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3333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설치 단말기</a:t>
            </a:r>
            <a:endParaRPr lang="en-US" sz="1000" dirty="0"/>
          </a:p>
        </p:txBody>
      </p:sp>
      <p:sp>
        <p:nvSpPr>
          <p:cNvPr id="17" name="Text 15"/>
          <p:cNvSpPr/>
          <p:nvPr/>
        </p:nvSpPr>
        <p:spPr>
          <a:xfrm>
            <a:off x="6286034" y="2617470"/>
            <a:ext cx="109728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altLang="ko-KR" sz="1200" b="1" dirty="0">
                <a:solidFill>
                  <a:srgbClr val="FF8C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100</a:t>
            </a:r>
            <a:r>
              <a:rPr lang="en-US" sz="1200" b="1" dirty="0">
                <a:solidFill>
                  <a:srgbClr val="FF8C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대</a:t>
            </a:r>
            <a:endParaRPr lang="en-US" sz="1200" dirty="0"/>
          </a:p>
        </p:txBody>
      </p:sp>
      <p:sp>
        <p:nvSpPr>
          <p:cNvPr id="18" name="Text 16"/>
          <p:cNvSpPr/>
          <p:nvPr/>
        </p:nvSpPr>
        <p:spPr>
          <a:xfrm>
            <a:off x="4914434" y="2983230"/>
            <a:ext cx="13716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3333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연간 절감액</a:t>
            </a:r>
            <a:endParaRPr lang="en-US" sz="1000" dirty="0"/>
          </a:p>
        </p:txBody>
      </p:sp>
      <p:sp>
        <p:nvSpPr>
          <p:cNvPr id="19" name="Text 17"/>
          <p:cNvSpPr/>
          <p:nvPr/>
        </p:nvSpPr>
        <p:spPr>
          <a:xfrm>
            <a:off x="6286034" y="2983230"/>
            <a:ext cx="109728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7AE6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약 5.79억원</a:t>
            </a:r>
            <a:endParaRPr lang="en-US" sz="1200" dirty="0"/>
          </a:p>
        </p:txBody>
      </p:sp>
      <p:sp>
        <p:nvSpPr>
          <p:cNvPr id="24" name="Text 22"/>
          <p:cNvSpPr/>
          <p:nvPr/>
        </p:nvSpPr>
        <p:spPr>
          <a:xfrm>
            <a:off x="457200" y="4572000"/>
            <a:ext cx="82296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i="1" dirty="0">
                <a:solidFill>
                  <a:srgbClr val="66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* 공단 월평균 냉난방비 4.83억원 기준, 30개 공장 에어커튼 설치 시 20% 절감 기준</a:t>
            </a:r>
            <a:endParaRPr lang="en-US" sz="9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731520"/>
          </a:xfrm>
          <a:prstGeom prst="rect">
            <a:avLst/>
          </a:prstGeom>
          <a:solidFill>
            <a:srgbClr val="003D7A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3" name="Text 1"/>
          <p:cNvSpPr/>
          <p:nvPr/>
        </p:nvSpPr>
        <p:spPr>
          <a:xfrm>
            <a:off x="457200" y="137160"/>
            <a:ext cx="822960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600" b="1" dirty="0" err="1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우리의</a:t>
            </a:r>
            <a:r>
              <a:rPr lang="en-US" sz="36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3600" b="1" dirty="0" err="1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경쟁력</a:t>
            </a:r>
            <a:r>
              <a:rPr lang="en-US" sz="36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: </a:t>
            </a:r>
            <a:r>
              <a:rPr lang="en-US" sz="3600" b="1" dirty="0" err="1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시중가</a:t>
            </a:r>
            <a:r>
              <a:rPr lang="en-US" sz="36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vs </a:t>
            </a:r>
            <a:r>
              <a:rPr lang="ko-KR" altLang="en-US" sz="36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자사</a:t>
            </a:r>
            <a:r>
              <a:rPr lang="en-US" sz="36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3600" b="1" dirty="0" err="1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가격</a:t>
            </a:r>
            <a:endParaRPr lang="en-US" sz="3600" dirty="0"/>
          </a:p>
        </p:txBody>
      </p:sp>
      <p:sp>
        <p:nvSpPr>
          <p:cNvPr id="4" name="Shape 2"/>
          <p:cNvSpPr/>
          <p:nvPr/>
        </p:nvSpPr>
        <p:spPr>
          <a:xfrm>
            <a:off x="457200" y="1188720"/>
            <a:ext cx="3931920" cy="2011680"/>
          </a:xfrm>
          <a:prstGeom prst="rect">
            <a:avLst/>
          </a:prstGeom>
          <a:solidFill>
            <a:srgbClr val="FFE6D5"/>
          </a:solidFill>
          <a:ln w="25400">
            <a:solidFill>
              <a:srgbClr val="999999"/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5" name="Text 3"/>
          <p:cNvSpPr/>
          <p:nvPr/>
        </p:nvSpPr>
        <p:spPr>
          <a:xfrm>
            <a:off x="640080" y="1325880"/>
            <a:ext cx="35661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99999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인터넷 최저가 기준</a:t>
            </a:r>
            <a:endParaRPr lang="en-US" sz="1300" dirty="0"/>
          </a:p>
        </p:txBody>
      </p:sp>
      <p:sp>
        <p:nvSpPr>
          <p:cNvPr id="6" name="Shape 4"/>
          <p:cNvSpPr/>
          <p:nvPr/>
        </p:nvSpPr>
        <p:spPr>
          <a:xfrm>
            <a:off x="640080" y="1737360"/>
            <a:ext cx="3566160" cy="365760"/>
          </a:xfrm>
          <a:prstGeom prst="rect">
            <a:avLst/>
          </a:prstGeom>
          <a:solidFill>
            <a:srgbClr val="FFF9E6"/>
          </a:solidFill>
          <a:ln w="12700">
            <a:solidFill>
              <a:srgbClr val="CCCCCC"/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7" name="Text 5"/>
          <p:cNvSpPr/>
          <p:nvPr/>
        </p:nvSpPr>
        <p:spPr>
          <a:xfrm>
            <a:off x="822960" y="1783080"/>
            <a:ext cx="201168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3333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제품 단가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2926080" y="1783080"/>
            <a:ext cx="12801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99999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27만원</a:t>
            </a:r>
            <a:endParaRPr lang="en-US" sz="1000" dirty="0"/>
          </a:p>
        </p:txBody>
      </p:sp>
      <p:sp>
        <p:nvSpPr>
          <p:cNvPr id="9" name="Shape 7"/>
          <p:cNvSpPr/>
          <p:nvPr/>
        </p:nvSpPr>
        <p:spPr>
          <a:xfrm>
            <a:off x="640080" y="2103120"/>
            <a:ext cx="3566160" cy="365760"/>
          </a:xfrm>
          <a:prstGeom prst="rect">
            <a:avLst/>
          </a:prstGeom>
          <a:solidFill>
            <a:srgbClr val="FFF9E6"/>
          </a:solidFill>
          <a:ln w="12700">
            <a:solidFill>
              <a:srgbClr val="CCCCCC"/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0" name="Text 8"/>
          <p:cNvSpPr/>
          <p:nvPr/>
        </p:nvSpPr>
        <p:spPr>
          <a:xfrm>
            <a:off x="822960" y="2148840"/>
            <a:ext cx="201168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3333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설치비 (대당)</a:t>
            </a:r>
            <a:endParaRPr lang="en-US" sz="1000" dirty="0"/>
          </a:p>
        </p:txBody>
      </p:sp>
      <p:sp>
        <p:nvSpPr>
          <p:cNvPr id="11" name="Text 9"/>
          <p:cNvSpPr/>
          <p:nvPr/>
        </p:nvSpPr>
        <p:spPr>
          <a:xfrm>
            <a:off x="2926080" y="2148840"/>
            <a:ext cx="12801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99999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10만원</a:t>
            </a:r>
            <a:endParaRPr lang="en-US" sz="1000" dirty="0"/>
          </a:p>
        </p:txBody>
      </p:sp>
      <p:sp>
        <p:nvSpPr>
          <p:cNvPr id="12" name="Shape 10"/>
          <p:cNvSpPr/>
          <p:nvPr/>
        </p:nvSpPr>
        <p:spPr>
          <a:xfrm>
            <a:off x="640080" y="2468880"/>
            <a:ext cx="3566160" cy="365760"/>
          </a:xfrm>
          <a:prstGeom prst="rect">
            <a:avLst/>
          </a:prstGeom>
          <a:solidFill>
            <a:srgbClr val="FFF9E6"/>
          </a:solidFill>
          <a:ln w="12700">
            <a:solidFill>
              <a:srgbClr val="CCCCCC"/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3" name="Text 11"/>
          <p:cNvSpPr/>
          <p:nvPr/>
        </p:nvSpPr>
        <p:spPr>
          <a:xfrm>
            <a:off x="822960" y="2514600"/>
            <a:ext cx="201168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3333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1대 총비용</a:t>
            </a:r>
            <a:endParaRPr lang="en-US" sz="1000" dirty="0"/>
          </a:p>
        </p:txBody>
      </p:sp>
      <p:sp>
        <p:nvSpPr>
          <p:cNvPr id="14" name="Text 12"/>
          <p:cNvSpPr/>
          <p:nvPr/>
        </p:nvSpPr>
        <p:spPr>
          <a:xfrm>
            <a:off x="2926080" y="2514600"/>
            <a:ext cx="12801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99999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37만원</a:t>
            </a:r>
            <a:endParaRPr lang="en-US" sz="1000" dirty="0"/>
          </a:p>
        </p:txBody>
      </p:sp>
      <p:sp>
        <p:nvSpPr>
          <p:cNvPr id="18" name="Shape 16"/>
          <p:cNvSpPr/>
          <p:nvPr/>
        </p:nvSpPr>
        <p:spPr>
          <a:xfrm>
            <a:off x="4754880" y="1188720"/>
            <a:ext cx="3931920" cy="2011680"/>
          </a:xfrm>
          <a:prstGeom prst="rect">
            <a:avLst/>
          </a:prstGeom>
          <a:solidFill>
            <a:srgbClr val="E6F9F0"/>
          </a:solidFill>
          <a:ln w="25400">
            <a:solidFill>
              <a:srgbClr val="27AE60"/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9" name="Text 17"/>
          <p:cNvSpPr/>
          <p:nvPr/>
        </p:nvSpPr>
        <p:spPr>
          <a:xfrm>
            <a:off x="4937760" y="1325880"/>
            <a:ext cx="35661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27AE6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✓ 우리 제공 가격</a:t>
            </a:r>
            <a:endParaRPr lang="en-US" sz="1300" dirty="0"/>
          </a:p>
        </p:txBody>
      </p:sp>
      <p:sp>
        <p:nvSpPr>
          <p:cNvPr id="20" name="Shape 18"/>
          <p:cNvSpPr/>
          <p:nvPr/>
        </p:nvSpPr>
        <p:spPr>
          <a:xfrm>
            <a:off x="4937760" y="1737360"/>
            <a:ext cx="3566160" cy="365760"/>
          </a:xfrm>
          <a:prstGeom prst="rect">
            <a:avLst/>
          </a:prstGeom>
          <a:solidFill>
            <a:srgbClr val="F0FFFA"/>
          </a:solidFill>
          <a:ln w="12700">
            <a:solidFill>
              <a:srgbClr val="CCCCCC"/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21" name="Text 19"/>
          <p:cNvSpPr/>
          <p:nvPr/>
        </p:nvSpPr>
        <p:spPr>
          <a:xfrm>
            <a:off x="5120640" y="1783080"/>
            <a:ext cx="201168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3333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제품 단가</a:t>
            </a:r>
            <a:endParaRPr lang="en-US" sz="1000" dirty="0"/>
          </a:p>
        </p:txBody>
      </p:sp>
      <p:sp>
        <p:nvSpPr>
          <p:cNvPr id="22" name="Text 20"/>
          <p:cNvSpPr/>
          <p:nvPr/>
        </p:nvSpPr>
        <p:spPr>
          <a:xfrm>
            <a:off x="7223760" y="1783080"/>
            <a:ext cx="12801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27AE6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25만원</a:t>
            </a:r>
            <a:endParaRPr lang="en-US" sz="1000" dirty="0"/>
          </a:p>
        </p:txBody>
      </p:sp>
      <p:sp>
        <p:nvSpPr>
          <p:cNvPr id="23" name="Shape 21"/>
          <p:cNvSpPr/>
          <p:nvPr/>
        </p:nvSpPr>
        <p:spPr>
          <a:xfrm>
            <a:off x="4937760" y="2103120"/>
            <a:ext cx="3566160" cy="365760"/>
          </a:xfrm>
          <a:prstGeom prst="rect">
            <a:avLst/>
          </a:prstGeom>
          <a:solidFill>
            <a:srgbClr val="F0FFFA"/>
          </a:solidFill>
          <a:ln w="12700">
            <a:solidFill>
              <a:srgbClr val="CCCCCC"/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24" name="Text 22"/>
          <p:cNvSpPr/>
          <p:nvPr/>
        </p:nvSpPr>
        <p:spPr>
          <a:xfrm>
            <a:off x="5120640" y="2148840"/>
            <a:ext cx="201168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3333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설치비 (대당)</a:t>
            </a:r>
            <a:endParaRPr lang="en-US" sz="1000" dirty="0"/>
          </a:p>
        </p:txBody>
      </p:sp>
      <p:sp>
        <p:nvSpPr>
          <p:cNvPr id="25" name="Text 23"/>
          <p:cNvSpPr/>
          <p:nvPr/>
        </p:nvSpPr>
        <p:spPr>
          <a:xfrm>
            <a:off x="7223760" y="2148840"/>
            <a:ext cx="12801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27AE6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6만원</a:t>
            </a:r>
            <a:endParaRPr lang="en-US" sz="1000" dirty="0"/>
          </a:p>
        </p:txBody>
      </p:sp>
      <p:sp>
        <p:nvSpPr>
          <p:cNvPr id="26" name="Shape 24"/>
          <p:cNvSpPr/>
          <p:nvPr/>
        </p:nvSpPr>
        <p:spPr>
          <a:xfrm>
            <a:off x="4937760" y="2468880"/>
            <a:ext cx="3566160" cy="365760"/>
          </a:xfrm>
          <a:prstGeom prst="rect">
            <a:avLst/>
          </a:prstGeom>
          <a:solidFill>
            <a:srgbClr val="F0FFFA"/>
          </a:solidFill>
          <a:ln w="12700">
            <a:solidFill>
              <a:srgbClr val="CCCCCC"/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27" name="Text 25"/>
          <p:cNvSpPr/>
          <p:nvPr/>
        </p:nvSpPr>
        <p:spPr>
          <a:xfrm>
            <a:off x="5120640" y="2514600"/>
            <a:ext cx="201168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3333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1대 총비용</a:t>
            </a:r>
            <a:endParaRPr lang="en-US" sz="1000" dirty="0"/>
          </a:p>
        </p:txBody>
      </p:sp>
      <p:sp>
        <p:nvSpPr>
          <p:cNvPr id="28" name="Text 26"/>
          <p:cNvSpPr/>
          <p:nvPr/>
        </p:nvSpPr>
        <p:spPr>
          <a:xfrm>
            <a:off x="7223760" y="2514600"/>
            <a:ext cx="12801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27AE6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31만원</a:t>
            </a:r>
            <a:endParaRPr lang="en-US" sz="1000" dirty="0"/>
          </a:p>
        </p:txBody>
      </p:sp>
      <p:sp>
        <p:nvSpPr>
          <p:cNvPr id="32" name="Shape 30"/>
          <p:cNvSpPr/>
          <p:nvPr/>
        </p:nvSpPr>
        <p:spPr>
          <a:xfrm>
            <a:off x="2002714" y="3490115"/>
            <a:ext cx="5068957" cy="843953"/>
          </a:xfrm>
          <a:prstGeom prst="rect">
            <a:avLst/>
          </a:prstGeom>
          <a:solidFill>
            <a:srgbClr val="27AE60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33" name="Text 31"/>
          <p:cNvSpPr/>
          <p:nvPr/>
        </p:nvSpPr>
        <p:spPr>
          <a:xfrm>
            <a:off x="2205472" y="3658905"/>
            <a:ext cx="4663440" cy="5063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💰 절감액: 1대당 6만원 저렴 | </a:t>
            </a:r>
            <a:r>
              <a:rPr lang="en-US" altLang="ko-KR" sz="14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</a:t>
            </a:r>
            <a:r>
              <a:rPr lang="ko-KR" altLang="en-US" sz="14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대</a:t>
            </a:r>
            <a:r>
              <a:rPr lang="en-US" sz="14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400" b="1" dirty="0" err="1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기준</a:t>
            </a:r>
            <a:r>
              <a:rPr lang="en-US" sz="14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altLang="ko-KR" sz="14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16% </a:t>
            </a:r>
            <a:r>
              <a:rPr lang="ko-KR" altLang="en-US" sz="14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저렴</a:t>
            </a:r>
            <a:endParaRPr lang="en-US" sz="14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731520"/>
          </a:xfrm>
          <a:prstGeom prst="rect">
            <a:avLst/>
          </a:prstGeom>
          <a:solidFill>
            <a:srgbClr val="003D7A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3" name="Text 1"/>
          <p:cNvSpPr/>
          <p:nvPr/>
        </p:nvSpPr>
        <p:spPr>
          <a:xfrm>
            <a:off x="457200" y="137160"/>
            <a:ext cx="822960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6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삼진기업 에어커튼 - HMS 시리즈</a:t>
            </a:r>
            <a:endParaRPr lang="en-US" sz="3600" dirty="0"/>
          </a:p>
        </p:txBody>
      </p:sp>
      <p:sp>
        <p:nvSpPr>
          <p:cNvPr id="4" name="Shape 2"/>
          <p:cNvSpPr/>
          <p:nvPr/>
        </p:nvSpPr>
        <p:spPr>
          <a:xfrm>
            <a:off x="457200" y="1188720"/>
            <a:ext cx="2011680" cy="3291840"/>
          </a:xfrm>
          <a:prstGeom prst="rect">
            <a:avLst/>
          </a:prstGeom>
          <a:solidFill>
            <a:srgbClr val="E6F3FF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5" name="Text 3"/>
          <p:cNvSpPr/>
          <p:nvPr/>
        </p:nvSpPr>
        <p:spPr>
          <a:xfrm>
            <a:off x="640080" y="1371600"/>
            <a:ext cx="16459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003D7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주요 특징</a:t>
            </a:r>
            <a:endParaRPr lang="en-US" sz="1200" dirty="0"/>
          </a:p>
        </p:txBody>
      </p:sp>
      <p:sp>
        <p:nvSpPr>
          <p:cNvPr id="6" name="Text 4"/>
          <p:cNvSpPr/>
          <p:nvPr/>
        </p:nvSpPr>
        <p:spPr>
          <a:xfrm>
            <a:off x="640080" y="1783080"/>
            <a:ext cx="164592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3333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✓ 국내 생산</a:t>
            </a:r>
            <a:endParaRPr lang="en-US" sz="1000" dirty="0"/>
          </a:p>
        </p:txBody>
      </p:sp>
      <p:sp>
        <p:nvSpPr>
          <p:cNvPr id="7" name="Text 5"/>
          <p:cNvSpPr/>
          <p:nvPr/>
        </p:nvSpPr>
        <p:spPr>
          <a:xfrm>
            <a:off x="640080" y="2286000"/>
            <a:ext cx="164592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3333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✓ 에너지효율 1등급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640080" y="2788920"/>
            <a:ext cx="164592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3333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✓ 120dB 저소음</a:t>
            </a:r>
            <a:endParaRPr lang="en-US" sz="1000" dirty="0"/>
          </a:p>
        </p:txBody>
      </p:sp>
      <p:sp>
        <p:nvSpPr>
          <p:cNvPr id="9" name="Text 7"/>
          <p:cNvSpPr/>
          <p:nvPr/>
        </p:nvSpPr>
        <p:spPr>
          <a:xfrm>
            <a:off x="640080" y="3291840"/>
            <a:ext cx="164592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3333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✓ 5년 품질보증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640080" y="3794760"/>
            <a:ext cx="164592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3333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✓ A/S 우수</a:t>
            </a:r>
            <a:endParaRPr lang="en-US" sz="1000" dirty="0"/>
          </a:p>
        </p:txBody>
      </p:sp>
      <p:sp>
        <p:nvSpPr>
          <p:cNvPr id="11" name="Shape 9"/>
          <p:cNvSpPr/>
          <p:nvPr/>
        </p:nvSpPr>
        <p:spPr>
          <a:xfrm>
            <a:off x="2526730" y="1188720"/>
            <a:ext cx="3108960" cy="3291840"/>
          </a:xfrm>
          <a:prstGeom prst="rect">
            <a:avLst/>
          </a:prstGeom>
          <a:solidFill>
            <a:srgbClr val="FFFFFF"/>
          </a:solidFill>
          <a:ln w="25400">
            <a:solidFill>
              <a:srgbClr val="FF8C00"/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2" name="Text 10"/>
          <p:cNvSpPr/>
          <p:nvPr/>
        </p:nvSpPr>
        <p:spPr>
          <a:xfrm>
            <a:off x="2709610" y="1325880"/>
            <a:ext cx="27432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FF8C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HMS-1000 모델</a:t>
            </a:r>
            <a:endParaRPr lang="en-US" sz="1200" dirty="0"/>
          </a:p>
        </p:txBody>
      </p:sp>
      <p:sp>
        <p:nvSpPr>
          <p:cNvPr id="13" name="Text 11"/>
          <p:cNvSpPr/>
          <p:nvPr/>
        </p:nvSpPr>
        <p:spPr>
          <a:xfrm>
            <a:off x="2709610" y="1783080"/>
            <a:ext cx="11887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850" b="1" dirty="0">
                <a:solidFill>
                  <a:srgbClr val="3333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규격</a:t>
            </a:r>
            <a:endParaRPr lang="en-US" sz="850" dirty="0"/>
          </a:p>
        </p:txBody>
      </p:sp>
      <p:sp>
        <p:nvSpPr>
          <p:cNvPr id="14" name="Text 12"/>
          <p:cNvSpPr/>
          <p:nvPr/>
        </p:nvSpPr>
        <p:spPr>
          <a:xfrm>
            <a:off x="4035490" y="1783080"/>
            <a:ext cx="14630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FF8C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225×222×1000mm</a:t>
            </a:r>
            <a:endParaRPr lang="en-US" sz="850" dirty="0"/>
          </a:p>
        </p:txBody>
      </p:sp>
      <p:sp>
        <p:nvSpPr>
          <p:cNvPr id="15" name="Text 13"/>
          <p:cNvSpPr/>
          <p:nvPr/>
        </p:nvSpPr>
        <p:spPr>
          <a:xfrm>
            <a:off x="2709610" y="2130552"/>
            <a:ext cx="11887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850" b="1" dirty="0">
                <a:solidFill>
                  <a:srgbClr val="3333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풍속</a:t>
            </a:r>
            <a:endParaRPr lang="en-US" sz="850" dirty="0"/>
          </a:p>
        </p:txBody>
      </p:sp>
      <p:sp>
        <p:nvSpPr>
          <p:cNvPr id="16" name="Text 14"/>
          <p:cNvSpPr/>
          <p:nvPr/>
        </p:nvSpPr>
        <p:spPr>
          <a:xfrm>
            <a:off x="4035490" y="2130552"/>
            <a:ext cx="14630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FF8C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17 m/s</a:t>
            </a:r>
            <a:endParaRPr lang="en-US" sz="850" dirty="0"/>
          </a:p>
        </p:txBody>
      </p:sp>
      <p:sp>
        <p:nvSpPr>
          <p:cNvPr id="17" name="Text 15"/>
          <p:cNvSpPr/>
          <p:nvPr/>
        </p:nvSpPr>
        <p:spPr>
          <a:xfrm>
            <a:off x="2709610" y="2478024"/>
            <a:ext cx="11887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850" b="1" dirty="0">
                <a:solidFill>
                  <a:srgbClr val="3333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풍량</a:t>
            </a:r>
            <a:endParaRPr lang="en-US" sz="850" dirty="0"/>
          </a:p>
        </p:txBody>
      </p:sp>
      <p:sp>
        <p:nvSpPr>
          <p:cNvPr id="18" name="Text 16"/>
          <p:cNvSpPr/>
          <p:nvPr/>
        </p:nvSpPr>
        <p:spPr>
          <a:xfrm>
            <a:off x="4035490" y="2478024"/>
            <a:ext cx="14630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FF8C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48 cmm</a:t>
            </a:r>
            <a:endParaRPr lang="en-US" sz="850" dirty="0"/>
          </a:p>
        </p:txBody>
      </p:sp>
      <p:sp>
        <p:nvSpPr>
          <p:cNvPr id="19" name="Text 17"/>
          <p:cNvSpPr/>
          <p:nvPr/>
        </p:nvSpPr>
        <p:spPr>
          <a:xfrm>
            <a:off x="2709610" y="2825496"/>
            <a:ext cx="11887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850" b="1" dirty="0">
                <a:solidFill>
                  <a:srgbClr val="3333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차단높이</a:t>
            </a:r>
            <a:endParaRPr lang="en-US" sz="850" dirty="0"/>
          </a:p>
        </p:txBody>
      </p:sp>
      <p:sp>
        <p:nvSpPr>
          <p:cNvPr id="20" name="Text 18"/>
          <p:cNvSpPr/>
          <p:nvPr/>
        </p:nvSpPr>
        <p:spPr>
          <a:xfrm>
            <a:off x="4035490" y="2825496"/>
            <a:ext cx="14630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FF8C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4m</a:t>
            </a:r>
            <a:endParaRPr lang="en-US" sz="850" dirty="0"/>
          </a:p>
        </p:txBody>
      </p:sp>
      <p:sp>
        <p:nvSpPr>
          <p:cNvPr id="21" name="Text 19"/>
          <p:cNvSpPr/>
          <p:nvPr/>
        </p:nvSpPr>
        <p:spPr>
          <a:xfrm>
            <a:off x="2709610" y="3172968"/>
            <a:ext cx="11887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850" b="1" dirty="0">
                <a:solidFill>
                  <a:srgbClr val="3333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소비전력</a:t>
            </a:r>
            <a:endParaRPr lang="en-US" sz="850" dirty="0"/>
          </a:p>
        </p:txBody>
      </p:sp>
      <p:sp>
        <p:nvSpPr>
          <p:cNvPr id="22" name="Text 20"/>
          <p:cNvSpPr/>
          <p:nvPr/>
        </p:nvSpPr>
        <p:spPr>
          <a:xfrm>
            <a:off x="4035490" y="3172968"/>
            <a:ext cx="14630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FF8C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250W</a:t>
            </a:r>
            <a:endParaRPr lang="en-US" sz="850" dirty="0"/>
          </a:p>
        </p:txBody>
      </p:sp>
      <p:sp>
        <p:nvSpPr>
          <p:cNvPr id="23" name="Text 21"/>
          <p:cNvSpPr/>
          <p:nvPr/>
        </p:nvSpPr>
        <p:spPr>
          <a:xfrm>
            <a:off x="2709610" y="3520440"/>
            <a:ext cx="11887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850" b="1" dirty="0">
                <a:solidFill>
                  <a:srgbClr val="3333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팬크기</a:t>
            </a:r>
            <a:endParaRPr lang="en-US" sz="850" dirty="0"/>
          </a:p>
        </p:txBody>
      </p:sp>
      <p:sp>
        <p:nvSpPr>
          <p:cNvPr id="24" name="Text 22"/>
          <p:cNvSpPr/>
          <p:nvPr/>
        </p:nvSpPr>
        <p:spPr>
          <a:xfrm>
            <a:off x="4035490" y="3520440"/>
            <a:ext cx="14630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FF8C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Φ150mm</a:t>
            </a:r>
            <a:endParaRPr lang="en-US" sz="850" dirty="0"/>
          </a:p>
        </p:txBody>
      </p:sp>
      <p:sp>
        <p:nvSpPr>
          <p:cNvPr id="25" name="Text 23"/>
          <p:cNvSpPr/>
          <p:nvPr/>
        </p:nvSpPr>
        <p:spPr>
          <a:xfrm>
            <a:off x="2709610" y="3867912"/>
            <a:ext cx="11887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850" b="1" dirty="0">
                <a:solidFill>
                  <a:srgbClr val="3333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전원</a:t>
            </a:r>
            <a:endParaRPr lang="en-US" sz="850" dirty="0"/>
          </a:p>
        </p:txBody>
      </p:sp>
      <p:sp>
        <p:nvSpPr>
          <p:cNvPr id="26" name="Text 24"/>
          <p:cNvSpPr/>
          <p:nvPr/>
        </p:nvSpPr>
        <p:spPr>
          <a:xfrm>
            <a:off x="4035490" y="3867912"/>
            <a:ext cx="14630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FF8C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단상 220V 60Hz</a:t>
            </a:r>
            <a:endParaRPr lang="en-US" sz="850" dirty="0"/>
          </a:p>
        </p:txBody>
      </p:sp>
      <p:sp>
        <p:nvSpPr>
          <p:cNvPr id="27" name="Text 25"/>
          <p:cNvSpPr/>
          <p:nvPr/>
        </p:nvSpPr>
        <p:spPr>
          <a:xfrm>
            <a:off x="2709610" y="4215384"/>
            <a:ext cx="11887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850" b="1" dirty="0">
                <a:solidFill>
                  <a:srgbClr val="3333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우리가격</a:t>
            </a:r>
            <a:endParaRPr lang="en-US" sz="850" dirty="0"/>
          </a:p>
        </p:txBody>
      </p:sp>
      <p:sp>
        <p:nvSpPr>
          <p:cNvPr id="28" name="Text 26"/>
          <p:cNvSpPr/>
          <p:nvPr/>
        </p:nvSpPr>
        <p:spPr>
          <a:xfrm>
            <a:off x="4035490" y="4215384"/>
            <a:ext cx="14630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FF8C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25만원</a:t>
            </a:r>
            <a:endParaRPr lang="en-US" sz="850" dirty="0"/>
          </a:p>
        </p:txBody>
      </p:sp>
      <p:sp>
        <p:nvSpPr>
          <p:cNvPr id="29" name="Shape 27"/>
          <p:cNvSpPr/>
          <p:nvPr/>
        </p:nvSpPr>
        <p:spPr>
          <a:xfrm>
            <a:off x="5864290" y="1188720"/>
            <a:ext cx="3108960" cy="3291840"/>
          </a:xfrm>
          <a:prstGeom prst="rect">
            <a:avLst/>
          </a:prstGeom>
          <a:solidFill>
            <a:srgbClr val="FFFFFF"/>
          </a:solidFill>
          <a:ln w="25400">
            <a:solidFill>
              <a:srgbClr val="FF8C00"/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30" name="Text 28"/>
          <p:cNvSpPr/>
          <p:nvPr/>
        </p:nvSpPr>
        <p:spPr>
          <a:xfrm>
            <a:off x="6047170" y="1325880"/>
            <a:ext cx="27432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FF8C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HMS-1200 모델</a:t>
            </a:r>
            <a:endParaRPr lang="en-US" sz="1200" dirty="0"/>
          </a:p>
        </p:txBody>
      </p:sp>
      <p:sp>
        <p:nvSpPr>
          <p:cNvPr id="31" name="Text 29"/>
          <p:cNvSpPr/>
          <p:nvPr/>
        </p:nvSpPr>
        <p:spPr>
          <a:xfrm>
            <a:off x="6047170" y="1783080"/>
            <a:ext cx="11887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850" b="1" dirty="0">
                <a:solidFill>
                  <a:srgbClr val="3333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규격</a:t>
            </a:r>
            <a:endParaRPr lang="en-US" sz="850" dirty="0"/>
          </a:p>
        </p:txBody>
      </p:sp>
      <p:sp>
        <p:nvSpPr>
          <p:cNvPr id="32" name="Text 30"/>
          <p:cNvSpPr/>
          <p:nvPr/>
        </p:nvSpPr>
        <p:spPr>
          <a:xfrm>
            <a:off x="7373050" y="1783080"/>
            <a:ext cx="14630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FF8C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225×222×1200mm</a:t>
            </a:r>
            <a:endParaRPr lang="en-US" sz="850" dirty="0"/>
          </a:p>
        </p:txBody>
      </p:sp>
      <p:sp>
        <p:nvSpPr>
          <p:cNvPr id="33" name="Text 31"/>
          <p:cNvSpPr/>
          <p:nvPr/>
        </p:nvSpPr>
        <p:spPr>
          <a:xfrm>
            <a:off x="6047170" y="2130552"/>
            <a:ext cx="11887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850" b="1" dirty="0">
                <a:solidFill>
                  <a:srgbClr val="3333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풍속</a:t>
            </a:r>
            <a:endParaRPr lang="en-US" sz="850" dirty="0"/>
          </a:p>
        </p:txBody>
      </p:sp>
      <p:sp>
        <p:nvSpPr>
          <p:cNvPr id="34" name="Text 32"/>
          <p:cNvSpPr/>
          <p:nvPr/>
        </p:nvSpPr>
        <p:spPr>
          <a:xfrm>
            <a:off x="7373050" y="2130552"/>
            <a:ext cx="14630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FF8C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16 m/s</a:t>
            </a:r>
            <a:endParaRPr lang="en-US" sz="850" dirty="0"/>
          </a:p>
        </p:txBody>
      </p:sp>
      <p:sp>
        <p:nvSpPr>
          <p:cNvPr id="35" name="Text 33"/>
          <p:cNvSpPr/>
          <p:nvPr/>
        </p:nvSpPr>
        <p:spPr>
          <a:xfrm>
            <a:off x="6047170" y="2478024"/>
            <a:ext cx="11887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850" b="1" dirty="0">
                <a:solidFill>
                  <a:srgbClr val="3333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풍량</a:t>
            </a:r>
            <a:endParaRPr lang="en-US" sz="850" dirty="0"/>
          </a:p>
        </p:txBody>
      </p:sp>
      <p:sp>
        <p:nvSpPr>
          <p:cNvPr id="36" name="Text 34"/>
          <p:cNvSpPr/>
          <p:nvPr/>
        </p:nvSpPr>
        <p:spPr>
          <a:xfrm>
            <a:off x="7373050" y="2478024"/>
            <a:ext cx="14630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FF8C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52 cmm</a:t>
            </a:r>
            <a:endParaRPr lang="en-US" sz="850" dirty="0"/>
          </a:p>
        </p:txBody>
      </p:sp>
      <p:sp>
        <p:nvSpPr>
          <p:cNvPr id="37" name="Text 35"/>
          <p:cNvSpPr/>
          <p:nvPr/>
        </p:nvSpPr>
        <p:spPr>
          <a:xfrm>
            <a:off x="6047170" y="2825496"/>
            <a:ext cx="11887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850" b="1" dirty="0">
                <a:solidFill>
                  <a:srgbClr val="3333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차단높이</a:t>
            </a:r>
            <a:endParaRPr lang="en-US" sz="850" dirty="0"/>
          </a:p>
        </p:txBody>
      </p:sp>
      <p:sp>
        <p:nvSpPr>
          <p:cNvPr id="38" name="Text 36"/>
          <p:cNvSpPr/>
          <p:nvPr/>
        </p:nvSpPr>
        <p:spPr>
          <a:xfrm>
            <a:off x="7373050" y="2825496"/>
            <a:ext cx="14630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FF8C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4m</a:t>
            </a:r>
            <a:endParaRPr lang="en-US" sz="850" dirty="0"/>
          </a:p>
        </p:txBody>
      </p:sp>
      <p:sp>
        <p:nvSpPr>
          <p:cNvPr id="39" name="Text 37"/>
          <p:cNvSpPr/>
          <p:nvPr/>
        </p:nvSpPr>
        <p:spPr>
          <a:xfrm>
            <a:off x="6047170" y="3172968"/>
            <a:ext cx="11887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850" b="1" dirty="0">
                <a:solidFill>
                  <a:srgbClr val="3333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소비전력</a:t>
            </a:r>
            <a:endParaRPr lang="en-US" sz="850" dirty="0"/>
          </a:p>
        </p:txBody>
      </p:sp>
      <p:sp>
        <p:nvSpPr>
          <p:cNvPr id="40" name="Text 38"/>
          <p:cNvSpPr/>
          <p:nvPr/>
        </p:nvSpPr>
        <p:spPr>
          <a:xfrm>
            <a:off x="7373050" y="3172968"/>
            <a:ext cx="14630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FF8C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250W</a:t>
            </a:r>
            <a:endParaRPr lang="en-US" sz="850" dirty="0"/>
          </a:p>
        </p:txBody>
      </p:sp>
      <p:sp>
        <p:nvSpPr>
          <p:cNvPr id="41" name="Text 39"/>
          <p:cNvSpPr/>
          <p:nvPr/>
        </p:nvSpPr>
        <p:spPr>
          <a:xfrm>
            <a:off x="6047170" y="3520440"/>
            <a:ext cx="11887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850" b="1" dirty="0">
                <a:solidFill>
                  <a:srgbClr val="3333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팬크기</a:t>
            </a:r>
            <a:endParaRPr lang="en-US" sz="850" dirty="0"/>
          </a:p>
        </p:txBody>
      </p:sp>
      <p:sp>
        <p:nvSpPr>
          <p:cNvPr id="42" name="Text 40"/>
          <p:cNvSpPr/>
          <p:nvPr/>
        </p:nvSpPr>
        <p:spPr>
          <a:xfrm>
            <a:off x="7373050" y="3520440"/>
            <a:ext cx="14630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FF8C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Φ150mm</a:t>
            </a:r>
            <a:endParaRPr lang="en-US" sz="850" dirty="0"/>
          </a:p>
        </p:txBody>
      </p:sp>
      <p:sp>
        <p:nvSpPr>
          <p:cNvPr id="43" name="Text 41"/>
          <p:cNvSpPr/>
          <p:nvPr/>
        </p:nvSpPr>
        <p:spPr>
          <a:xfrm>
            <a:off x="6047170" y="3867912"/>
            <a:ext cx="11887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850" b="1" dirty="0">
                <a:solidFill>
                  <a:srgbClr val="3333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전원</a:t>
            </a:r>
            <a:endParaRPr lang="en-US" sz="850" dirty="0"/>
          </a:p>
        </p:txBody>
      </p:sp>
      <p:sp>
        <p:nvSpPr>
          <p:cNvPr id="44" name="Text 42"/>
          <p:cNvSpPr/>
          <p:nvPr/>
        </p:nvSpPr>
        <p:spPr>
          <a:xfrm>
            <a:off x="7373050" y="3867912"/>
            <a:ext cx="14630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FF8C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단상 220V 60Hz</a:t>
            </a:r>
            <a:endParaRPr lang="en-US" sz="850" dirty="0"/>
          </a:p>
        </p:txBody>
      </p:sp>
      <p:sp>
        <p:nvSpPr>
          <p:cNvPr id="45" name="Text 43"/>
          <p:cNvSpPr/>
          <p:nvPr/>
        </p:nvSpPr>
        <p:spPr>
          <a:xfrm>
            <a:off x="6047170" y="4215384"/>
            <a:ext cx="11887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850" b="1" dirty="0">
                <a:solidFill>
                  <a:srgbClr val="3333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우리가격</a:t>
            </a:r>
            <a:endParaRPr lang="en-US" sz="850" dirty="0"/>
          </a:p>
        </p:txBody>
      </p:sp>
      <p:sp>
        <p:nvSpPr>
          <p:cNvPr id="46" name="Text 44"/>
          <p:cNvSpPr/>
          <p:nvPr/>
        </p:nvSpPr>
        <p:spPr>
          <a:xfrm>
            <a:off x="7373050" y="4215384"/>
            <a:ext cx="14630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FF8C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25만원</a:t>
            </a:r>
            <a:endParaRPr lang="en-US" sz="8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731520"/>
          </a:xfrm>
          <a:prstGeom prst="rect">
            <a:avLst/>
          </a:prstGeom>
          <a:solidFill>
            <a:srgbClr val="003D7A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3" name="Text 1"/>
          <p:cNvSpPr/>
          <p:nvPr/>
        </p:nvSpPr>
        <p:spPr>
          <a:xfrm>
            <a:off x="457200" y="137160"/>
            <a:ext cx="822960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6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공동구매 특별 혜택</a:t>
            </a:r>
            <a:endParaRPr lang="en-US" sz="3600" dirty="0"/>
          </a:p>
        </p:txBody>
      </p:sp>
      <p:sp>
        <p:nvSpPr>
          <p:cNvPr id="4" name="Shape 2"/>
          <p:cNvSpPr/>
          <p:nvPr/>
        </p:nvSpPr>
        <p:spPr>
          <a:xfrm>
            <a:off x="320040" y="1518090"/>
            <a:ext cx="1920240" cy="2743200"/>
          </a:xfrm>
          <a:prstGeom prst="roundRect">
            <a:avLst>
              <a:gd name="adj" fmla="val 9524"/>
            </a:avLst>
          </a:prstGeom>
          <a:solidFill>
            <a:srgbClr val="FFF9E6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5" name="Text 3"/>
          <p:cNvSpPr/>
          <p:nvPr/>
        </p:nvSpPr>
        <p:spPr>
          <a:xfrm>
            <a:off x="320040" y="1700970"/>
            <a:ext cx="192024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4400" dirty="0">
                <a:solidFill>
                  <a:srgbClr val="000000"/>
                </a:solidFill>
              </a:rPr>
              <a:t>💰</a:t>
            </a:r>
            <a:endParaRPr lang="en-US" sz="4400" dirty="0"/>
          </a:p>
        </p:txBody>
      </p:sp>
      <p:sp>
        <p:nvSpPr>
          <p:cNvPr id="6" name="Text 4"/>
          <p:cNvSpPr/>
          <p:nvPr/>
        </p:nvSpPr>
        <p:spPr>
          <a:xfrm>
            <a:off x="411480" y="2386770"/>
            <a:ext cx="17373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3333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최저가 공급</a:t>
            </a:r>
            <a:endParaRPr lang="en-US" sz="1400" dirty="0"/>
          </a:p>
        </p:txBody>
      </p:sp>
      <p:sp>
        <p:nvSpPr>
          <p:cNvPr id="7" name="Text 5"/>
          <p:cNvSpPr/>
          <p:nvPr/>
        </p:nvSpPr>
        <p:spPr>
          <a:xfrm>
            <a:off x="411480" y="2935410"/>
            <a:ext cx="173736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00" dirty="0">
                <a:solidFill>
                  <a:srgbClr val="3333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제품 25만원 </a:t>
            </a:r>
          </a:p>
          <a:p>
            <a:pPr marL="0" indent="0" algn="ctr">
              <a:buNone/>
            </a:pPr>
            <a:r>
              <a:rPr lang="en-US" sz="1000" dirty="0">
                <a:solidFill>
                  <a:srgbClr val="3333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(시중가 27만원)</a:t>
            </a:r>
            <a:endParaRPr lang="en-US" sz="1000" dirty="0"/>
          </a:p>
        </p:txBody>
      </p:sp>
      <p:sp>
        <p:nvSpPr>
          <p:cNvPr id="8" name="Shape 6"/>
          <p:cNvSpPr/>
          <p:nvPr/>
        </p:nvSpPr>
        <p:spPr>
          <a:xfrm>
            <a:off x="2468880" y="1518090"/>
            <a:ext cx="1920240" cy="2743200"/>
          </a:xfrm>
          <a:prstGeom prst="roundRect">
            <a:avLst>
              <a:gd name="adj" fmla="val 9524"/>
            </a:avLst>
          </a:prstGeom>
          <a:solidFill>
            <a:srgbClr val="E6F9F0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9" name="Text 7"/>
          <p:cNvSpPr/>
          <p:nvPr/>
        </p:nvSpPr>
        <p:spPr>
          <a:xfrm>
            <a:off x="2468880" y="1700970"/>
            <a:ext cx="192024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4400" dirty="0">
                <a:solidFill>
                  <a:srgbClr val="000000"/>
                </a:solidFill>
              </a:rPr>
              <a:t>🚚</a:t>
            </a:r>
            <a:endParaRPr lang="en-US" sz="4400" dirty="0"/>
          </a:p>
        </p:txBody>
      </p:sp>
      <p:sp>
        <p:nvSpPr>
          <p:cNvPr id="10" name="Text 8"/>
          <p:cNvSpPr/>
          <p:nvPr/>
        </p:nvSpPr>
        <p:spPr>
          <a:xfrm>
            <a:off x="2560320" y="2386770"/>
            <a:ext cx="17373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3333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무료 배송</a:t>
            </a:r>
            <a:endParaRPr lang="en-US" sz="1400" dirty="0"/>
          </a:p>
        </p:txBody>
      </p:sp>
      <p:sp>
        <p:nvSpPr>
          <p:cNvPr id="11" name="Text 9"/>
          <p:cNvSpPr/>
          <p:nvPr/>
        </p:nvSpPr>
        <p:spPr>
          <a:xfrm>
            <a:off x="2560320" y="2935410"/>
            <a:ext cx="173736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00" dirty="0">
                <a:solidFill>
                  <a:srgbClr val="3333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배송비 전액 무료</a:t>
            </a:r>
            <a:endParaRPr lang="en-US" sz="1000" dirty="0"/>
          </a:p>
        </p:txBody>
      </p:sp>
      <p:sp>
        <p:nvSpPr>
          <p:cNvPr id="12" name="Shape 10"/>
          <p:cNvSpPr/>
          <p:nvPr/>
        </p:nvSpPr>
        <p:spPr>
          <a:xfrm>
            <a:off x="4617720" y="1518090"/>
            <a:ext cx="1920240" cy="2743200"/>
          </a:xfrm>
          <a:prstGeom prst="roundRect">
            <a:avLst>
              <a:gd name="adj" fmla="val 9524"/>
            </a:avLst>
          </a:prstGeom>
          <a:solidFill>
            <a:srgbClr val="FFE6D5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13" name="Text 11"/>
          <p:cNvSpPr/>
          <p:nvPr/>
        </p:nvSpPr>
        <p:spPr>
          <a:xfrm>
            <a:off x="4617720" y="1700970"/>
            <a:ext cx="192024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4400" dirty="0">
                <a:solidFill>
                  <a:srgbClr val="000000"/>
                </a:solidFill>
              </a:rPr>
              <a:t>🔧</a:t>
            </a:r>
            <a:endParaRPr lang="en-US" sz="4400" dirty="0"/>
          </a:p>
        </p:txBody>
      </p:sp>
      <p:sp>
        <p:nvSpPr>
          <p:cNvPr id="14" name="Text 12"/>
          <p:cNvSpPr/>
          <p:nvPr/>
        </p:nvSpPr>
        <p:spPr>
          <a:xfrm>
            <a:off x="4709160" y="2386770"/>
            <a:ext cx="17373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3333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저가 설치</a:t>
            </a:r>
            <a:endParaRPr lang="en-US" sz="1400" dirty="0"/>
          </a:p>
        </p:txBody>
      </p:sp>
      <p:sp>
        <p:nvSpPr>
          <p:cNvPr id="15" name="Text 13"/>
          <p:cNvSpPr/>
          <p:nvPr/>
        </p:nvSpPr>
        <p:spPr>
          <a:xfrm>
            <a:off x="4709160" y="2935410"/>
            <a:ext cx="173736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00" dirty="0">
                <a:solidFill>
                  <a:srgbClr val="3333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대당 6만원 (시중가 10만원)</a:t>
            </a:r>
            <a:endParaRPr lang="en-US" sz="1000" dirty="0"/>
          </a:p>
        </p:txBody>
      </p:sp>
      <p:sp>
        <p:nvSpPr>
          <p:cNvPr id="16" name="Shape 14"/>
          <p:cNvSpPr/>
          <p:nvPr/>
        </p:nvSpPr>
        <p:spPr>
          <a:xfrm>
            <a:off x="6766560" y="1518090"/>
            <a:ext cx="1920240" cy="2743200"/>
          </a:xfrm>
          <a:prstGeom prst="roundRect">
            <a:avLst>
              <a:gd name="adj" fmla="val 9524"/>
            </a:avLst>
          </a:prstGeom>
          <a:solidFill>
            <a:srgbClr val="E6F3FF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17" name="Text 15"/>
          <p:cNvSpPr/>
          <p:nvPr/>
        </p:nvSpPr>
        <p:spPr>
          <a:xfrm>
            <a:off x="6766560" y="1700970"/>
            <a:ext cx="192024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4400" dirty="0">
                <a:solidFill>
                  <a:srgbClr val="000000"/>
                </a:solidFill>
              </a:rPr>
              <a:t>🛡️</a:t>
            </a:r>
            <a:endParaRPr lang="en-US" sz="4400" dirty="0"/>
          </a:p>
        </p:txBody>
      </p:sp>
      <p:sp>
        <p:nvSpPr>
          <p:cNvPr id="18" name="Text 16"/>
          <p:cNvSpPr/>
          <p:nvPr/>
        </p:nvSpPr>
        <p:spPr>
          <a:xfrm>
            <a:off x="6858000" y="2386770"/>
            <a:ext cx="17373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3333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1년 무상 A/S</a:t>
            </a:r>
            <a:endParaRPr lang="en-US" sz="1400" dirty="0"/>
          </a:p>
        </p:txBody>
      </p:sp>
      <p:sp>
        <p:nvSpPr>
          <p:cNvPr id="19" name="Text 17"/>
          <p:cNvSpPr/>
          <p:nvPr/>
        </p:nvSpPr>
        <p:spPr>
          <a:xfrm>
            <a:off x="6858000" y="2935410"/>
            <a:ext cx="173736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00" dirty="0">
                <a:solidFill>
                  <a:srgbClr val="3333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AS·유지관리 무상 제공</a:t>
            </a:r>
            <a:endParaRPr lang="en-US" sz="10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731520"/>
          </a:xfrm>
          <a:prstGeom prst="rect">
            <a:avLst/>
          </a:prstGeom>
          <a:solidFill>
            <a:srgbClr val="003D7A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3" name="Text 1"/>
          <p:cNvSpPr/>
          <p:nvPr/>
        </p:nvSpPr>
        <p:spPr>
          <a:xfrm>
            <a:off x="457200" y="137160"/>
            <a:ext cx="822960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6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추진 일정 &amp; 로드맵</a:t>
            </a:r>
            <a:endParaRPr lang="en-US" sz="3600" dirty="0"/>
          </a:p>
        </p:txBody>
      </p:sp>
      <p:sp>
        <p:nvSpPr>
          <p:cNvPr id="4" name="Shape 2"/>
          <p:cNvSpPr/>
          <p:nvPr/>
        </p:nvSpPr>
        <p:spPr>
          <a:xfrm>
            <a:off x="274320" y="1783080"/>
            <a:ext cx="1554480" cy="2194560"/>
          </a:xfrm>
          <a:prstGeom prst="roundRect">
            <a:avLst>
              <a:gd name="adj" fmla="val 8824"/>
            </a:avLst>
          </a:prstGeom>
          <a:solidFill>
            <a:srgbClr val="FFE6D5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5" name="Text 3"/>
          <p:cNvSpPr/>
          <p:nvPr/>
        </p:nvSpPr>
        <p:spPr>
          <a:xfrm>
            <a:off x="320040" y="1920240"/>
            <a:ext cx="1463040" cy="228600"/>
          </a:xfrm>
          <a:prstGeom prst="rect">
            <a:avLst/>
          </a:prstGeom>
          <a:solidFill>
            <a:srgbClr val="FF8C00"/>
          </a:solidFill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8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🔴 진행중</a:t>
            </a:r>
            <a:endParaRPr lang="en-US" sz="800" dirty="0"/>
          </a:p>
        </p:txBody>
      </p:sp>
      <p:sp>
        <p:nvSpPr>
          <p:cNvPr id="6" name="Text 4"/>
          <p:cNvSpPr/>
          <p:nvPr/>
        </p:nvSpPr>
        <p:spPr>
          <a:xfrm>
            <a:off x="365760" y="2286000"/>
            <a:ext cx="137160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3333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공동구매 모집</a:t>
            </a:r>
            <a:endParaRPr lang="en-US" sz="1050" dirty="0"/>
          </a:p>
          <a:p>
            <a:pPr marL="0" indent="0" algn="ctr">
              <a:buNone/>
            </a:pPr>
            <a:r>
              <a:rPr lang="en-US" sz="1050" b="1" dirty="0">
                <a:solidFill>
                  <a:srgbClr val="3333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(진행중)</a:t>
            </a:r>
            <a:endParaRPr lang="en-US" sz="1050" dirty="0"/>
          </a:p>
        </p:txBody>
      </p:sp>
      <p:sp>
        <p:nvSpPr>
          <p:cNvPr id="7" name="Text 5"/>
          <p:cNvSpPr/>
          <p:nvPr/>
        </p:nvSpPr>
        <p:spPr>
          <a:xfrm>
            <a:off x="365760" y="3108960"/>
            <a:ext cx="1371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00" b="1" dirty="0">
                <a:solidFill>
                  <a:srgbClr val="FF8C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8월 중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 rot="5400000">
            <a:off x="1874520" y="2788920"/>
            <a:ext cx="109728" cy="320040"/>
          </a:xfrm>
          <a:prstGeom prst="triangle">
            <a:avLst/>
          </a:prstGeom>
          <a:solidFill>
            <a:srgbClr val="FF8C00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9" name="Shape 7"/>
          <p:cNvSpPr/>
          <p:nvPr/>
        </p:nvSpPr>
        <p:spPr>
          <a:xfrm>
            <a:off x="2011680" y="1783080"/>
            <a:ext cx="1554480" cy="2194560"/>
          </a:xfrm>
          <a:prstGeom prst="roundRect">
            <a:avLst>
              <a:gd name="adj" fmla="val 8824"/>
            </a:avLst>
          </a:prstGeom>
          <a:solidFill>
            <a:srgbClr val="E6F3FF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10" name="Text 8"/>
          <p:cNvSpPr/>
          <p:nvPr/>
        </p:nvSpPr>
        <p:spPr>
          <a:xfrm>
            <a:off x="2057400" y="1920240"/>
            <a:ext cx="1463040" cy="228600"/>
          </a:xfrm>
          <a:prstGeom prst="rect">
            <a:avLst/>
          </a:prstGeom>
          <a:solidFill>
            <a:srgbClr val="999999"/>
          </a:solidFill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8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⏳ 예정</a:t>
            </a:r>
            <a:endParaRPr lang="en-US" sz="800" dirty="0"/>
          </a:p>
        </p:txBody>
      </p:sp>
      <p:sp>
        <p:nvSpPr>
          <p:cNvPr id="11" name="Text 9"/>
          <p:cNvSpPr/>
          <p:nvPr/>
        </p:nvSpPr>
        <p:spPr>
          <a:xfrm>
            <a:off x="2103120" y="2286000"/>
            <a:ext cx="137160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3333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신청 마감</a:t>
            </a:r>
            <a:endParaRPr lang="en-US" sz="1050" dirty="0"/>
          </a:p>
          <a:p>
            <a:pPr marL="0" indent="0" algn="ctr">
              <a:buNone/>
            </a:pPr>
            <a:r>
              <a:rPr lang="en-US" sz="1050" b="1" dirty="0">
                <a:solidFill>
                  <a:srgbClr val="3333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계약완료</a:t>
            </a:r>
            <a:endParaRPr lang="en-US" sz="1050" dirty="0"/>
          </a:p>
        </p:txBody>
      </p:sp>
      <p:sp>
        <p:nvSpPr>
          <p:cNvPr id="12" name="Text 10"/>
          <p:cNvSpPr/>
          <p:nvPr/>
        </p:nvSpPr>
        <p:spPr>
          <a:xfrm>
            <a:off x="2103120" y="3108960"/>
            <a:ext cx="1371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00" b="1" dirty="0">
                <a:solidFill>
                  <a:srgbClr val="FF8C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8월 31일</a:t>
            </a:r>
            <a:endParaRPr lang="en-US" sz="900" dirty="0"/>
          </a:p>
        </p:txBody>
      </p:sp>
      <p:sp>
        <p:nvSpPr>
          <p:cNvPr id="13" name="Shape 11"/>
          <p:cNvSpPr/>
          <p:nvPr/>
        </p:nvSpPr>
        <p:spPr>
          <a:xfrm rot="5400000">
            <a:off x="3611880" y="2788920"/>
            <a:ext cx="109728" cy="320040"/>
          </a:xfrm>
          <a:prstGeom prst="triangle">
            <a:avLst/>
          </a:prstGeom>
          <a:solidFill>
            <a:srgbClr val="FF8C00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14" name="Shape 12"/>
          <p:cNvSpPr/>
          <p:nvPr/>
        </p:nvSpPr>
        <p:spPr>
          <a:xfrm>
            <a:off x="3749040" y="1783080"/>
            <a:ext cx="1554480" cy="2194560"/>
          </a:xfrm>
          <a:prstGeom prst="roundRect">
            <a:avLst>
              <a:gd name="adj" fmla="val 8824"/>
            </a:avLst>
          </a:prstGeom>
          <a:solidFill>
            <a:srgbClr val="E6F9F0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15" name="Text 13"/>
          <p:cNvSpPr/>
          <p:nvPr/>
        </p:nvSpPr>
        <p:spPr>
          <a:xfrm>
            <a:off x="3794760" y="1920240"/>
            <a:ext cx="1463040" cy="228600"/>
          </a:xfrm>
          <a:prstGeom prst="rect">
            <a:avLst/>
          </a:prstGeom>
          <a:solidFill>
            <a:srgbClr val="999999"/>
          </a:solidFill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8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⏳ 예정</a:t>
            </a:r>
            <a:endParaRPr lang="en-US" sz="800" dirty="0"/>
          </a:p>
        </p:txBody>
      </p:sp>
      <p:sp>
        <p:nvSpPr>
          <p:cNvPr id="16" name="Text 14"/>
          <p:cNvSpPr/>
          <p:nvPr/>
        </p:nvSpPr>
        <p:spPr>
          <a:xfrm>
            <a:off x="3840480" y="2286000"/>
            <a:ext cx="137160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3333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제품 제조</a:t>
            </a:r>
            <a:endParaRPr lang="en-US" sz="1050" dirty="0"/>
          </a:p>
          <a:p>
            <a:pPr marL="0" indent="0" algn="ctr">
              <a:buNone/>
            </a:pPr>
            <a:r>
              <a:rPr lang="en-US" sz="1050" b="1" dirty="0">
                <a:solidFill>
                  <a:srgbClr val="3333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배송 준비</a:t>
            </a:r>
            <a:endParaRPr lang="en-US" sz="1050" dirty="0"/>
          </a:p>
        </p:txBody>
      </p:sp>
      <p:sp>
        <p:nvSpPr>
          <p:cNvPr id="17" name="Text 15"/>
          <p:cNvSpPr/>
          <p:nvPr/>
        </p:nvSpPr>
        <p:spPr>
          <a:xfrm>
            <a:off x="3840480" y="3108960"/>
            <a:ext cx="1371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00" b="1" dirty="0">
                <a:solidFill>
                  <a:srgbClr val="FF8C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9월 초</a:t>
            </a:r>
            <a:endParaRPr lang="en-US" sz="900" dirty="0"/>
          </a:p>
        </p:txBody>
      </p:sp>
      <p:sp>
        <p:nvSpPr>
          <p:cNvPr id="18" name="Shape 16"/>
          <p:cNvSpPr/>
          <p:nvPr/>
        </p:nvSpPr>
        <p:spPr>
          <a:xfrm rot="5400000">
            <a:off x="5349240" y="2788920"/>
            <a:ext cx="109728" cy="320040"/>
          </a:xfrm>
          <a:prstGeom prst="triangle">
            <a:avLst/>
          </a:prstGeom>
          <a:solidFill>
            <a:srgbClr val="FF8C00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19" name="Shape 17"/>
          <p:cNvSpPr/>
          <p:nvPr/>
        </p:nvSpPr>
        <p:spPr>
          <a:xfrm>
            <a:off x="5486400" y="1783080"/>
            <a:ext cx="1554480" cy="2194560"/>
          </a:xfrm>
          <a:prstGeom prst="roundRect">
            <a:avLst>
              <a:gd name="adj" fmla="val 8824"/>
            </a:avLst>
          </a:prstGeom>
          <a:solidFill>
            <a:srgbClr val="FFF9E6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20" name="Text 18"/>
          <p:cNvSpPr/>
          <p:nvPr/>
        </p:nvSpPr>
        <p:spPr>
          <a:xfrm>
            <a:off x="5532120" y="1920240"/>
            <a:ext cx="1463040" cy="228600"/>
          </a:xfrm>
          <a:prstGeom prst="rect">
            <a:avLst/>
          </a:prstGeom>
          <a:solidFill>
            <a:srgbClr val="999999"/>
          </a:solidFill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8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⏳ 예정</a:t>
            </a:r>
            <a:endParaRPr lang="en-US" sz="800" dirty="0"/>
          </a:p>
        </p:txBody>
      </p:sp>
      <p:sp>
        <p:nvSpPr>
          <p:cNvPr id="21" name="Text 19"/>
          <p:cNvSpPr/>
          <p:nvPr/>
        </p:nvSpPr>
        <p:spPr>
          <a:xfrm>
            <a:off x="5577840" y="2286000"/>
            <a:ext cx="137160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3333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배송 및 설치</a:t>
            </a:r>
            <a:endParaRPr lang="en-US" sz="1050" dirty="0"/>
          </a:p>
        </p:txBody>
      </p:sp>
      <p:sp>
        <p:nvSpPr>
          <p:cNvPr id="22" name="Text 20"/>
          <p:cNvSpPr/>
          <p:nvPr/>
        </p:nvSpPr>
        <p:spPr>
          <a:xfrm>
            <a:off x="5577840" y="3108960"/>
            <a:ext cx="1371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00" b="1" dirty="0">
                <a:solidFill>
                  <a:srgbClr val="FF8C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9월 중</a:t>
            </a:r>
            <a:endParaRPr lang="en-US" sz="900" dirty="0"/>
          </a:p>
        </p:txBody>
      </p:sp>
      <p:sp>
        <p:nvSpPr>
          <p:cNvPr id="23" name="Shape 21"/>
          <p:cNvSpPr/>
          <p:nvPr/>
        </p:nvSpPr>
        <p:spPr>
          <a:xfrm rot="5400000">
            <a:off x="7086600" y="2788920"/>
            <a:ext cx="109728" cy="320040"/>
          </a:xfrm>
          <a:prstGeom prst="triangle">
            <a:avLst/>
          </a:prstGeom>
          <a:solidFill>
            <a:srgbClr val="FF8C00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24" name="Shape 22"/>
          <p:cNvSpPr/>
          <p:nvPr/>
        </p:nvSpPr>
        <p:spPr>
          <a:xfrm>
            <a:off x="7223760" y="1783080"/>
            <a:ext cx="1554480" cy="2194560"/>
          </a:xfrm>
          <a:prstGeom prst="roundRect">
            <a:avLst>
              <a:gd name="adj" fmla="val 8824"/>
            </a:avLst>
          </a:prstGeom>
          <a:solidFill>
            <a:srgbClr val="FFE6D5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25" name="Text 23"/>
          <p:cNvSpPr/>
          <p:nvPr/>
        </p:nvSpPr>
        <p:spPr>
          <a:xfrm>
            <a:off x="7269480" y="1920240"/>
            <a:ext cx="1463040" cy="228600"/>
          </a:xfrm>
          <a:prstGeom prst="rect">
            <a:avLst/>
          </a:prstGeom>
          <a:solidFill>
            <a:srgbClr val="999999"/>
          </a:solidFill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8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⏳ 예정</a:t>
            </a:r>
            <a:endParaRPr lang="en-US" sz="800" dirty="0"/>
          </a:p>
        </p:txBody>
      </p:sp>
      <p:sp>
        <p:nvSpPr>
          <p:cNvPr id="26" name="Text 24"/>
          <p:cNvSpPr/>
          <p:nvPr/>
        </p:nvSpPr>
        <p:spPr>
          <a:xfrm>
            <a:off x="7315200" y="2286000"/>
            <a:ext cx="137160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3333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완료 및</a:t>
            </a:r>
            <a:endParaRPr lang="en-US" sz="1050" dirty="0"/>
          </a:p>
          <a:p>
            <a:pPr marL="0" indent="0" algn="ctr">
              <a:buNone/>
            </a:pPr>
            <a:r>
              <a:rPr lang="en-US" sz="1050" b="1" dirty="0">
                <a:solidFill>
                  <a:srgbClr val="3333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A/S 시작</a:t>
            </a:r>
            <a:endParaRPr lang="en-US" sz="1050" dirty="0"/>
          </a:p>
        </p:txBody>
      </p:sp>
      <p:sp>
        <p:nvSpPr>
          <p:cNvPr id="27" name="Text 25"/>
          <p:cNvSpPr/>
          <p:nvPr/>
        </p:nvSpPr>
        <p:spPr>
          <a:xfrm>
            <a:off x="7315200" y="3108960"/>
            <a:ext cx="1371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00" b="1" dirty="0">
                <a:solidFill>
                  <a:srgbClr val="FF8C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9월 말</a:t>
            </a:r>
            <a:endParaRPr lang="en-US" sz="9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731520"/>
          </a:xfrm>
          <a:prstGeom prst="rect">
            <a:avLst/>
          </a:prstGeom>
          <a:solidFill>
            <a:srgbClr val="003D7A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3" name="Text 1"/>
          <p:cNvSpPr/>
          <p:nvPr/>
        </p:nvSpPr>
        <p:spPr>
          <a:xfrm>
            <a:off x="457200" y="137160"/>
            <a:ext cx="822960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6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신청 방법 및 문의처</a:t>
            </a:r>
            <a:endParaRPr lang="en-US" sz="3600" dirty="0"/>
          </a:p>
        </p:txBody>
      </p:sp>
      <p:sp>
        <p:nvSpPr>
          <p:cNvPr id="4" name="Shape 2"/>
          <p:cNvSpPr/>
          <p:nvPr/>
        </p:nvSpPr>
        <p:spPr>
          <a:xfrm>
            <a:off x="457200" y="1188720"/>
            <a:ext cx="4114800" cy="3291840"/>
          </a:xfrm>
          <a:prstGeom prst="rect">
            <a:avLst/>
          </a:prstGeom>
          <a:solidFill>
            <a:srgbClr val="E6F3FF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5" name="Text 3"/>
          <p:cNvSpPr/>
          <p:nvPr/>
        </p:nvSpPr>
        <p:spPr>
          <a:xfrm>
            <a:off x="731520" y="1325880"/>
            <a:ext cx="35661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003D7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신청 방법</a:t>
            </a:r>
            <a:endParaRPr lang="en-US" sz="1400" dirty="0"/>
          </a:p>
        </p:txBody>
      </p:sp>
      <p:sp>
        <p:nvSpPr>
          <p:cNvPr id="6" name="Text 4"/>
          <p:cNvSpPr/>
          <p:nvPr/>
        </p:nvSpPr>
        <p:spPr>
          <a:xfrm>
            <a:off x="731520" y="1737360"/>
            <a:ext cx="35661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3333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1단계: 신청서 작성</a:t>
            </a:r>
            <a:endParaRPr lang="en-US" sz="1100" dirty="0"/>
          </a:p>
        </p:txBody>
      </p:sp>
      <p:sp>
        <p:nvSpPr>
          <p:cNvPr id="7" name="Text 5"/>
          <p:cNvSpPr/>
          <p:nvPr/>
        </p:nvSpPr>
        <p:spPr>
          <a:xfrm>
            <a:off x="731520" y="2057400"/>
            <a:ext cx="356616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3333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  • 첨부 신청서 양식 작성</a:t>
            </a:r>
            <a:endParaRPr lang="en-US" sz="900" dirty="0"/>
          </a:p>
          <a:p>
            <a:pPr marL="0" indent="0">
              <a:buNone/>
            </a:pPr>
            <a:r>
              <a:rPr lang="en-US" sz="900" dirty="0">
                <a:solidFill>
                  <a:srgbClr val="3333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  • 출입구 규격 및 설치 요청사항 기재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731520" y="2743200"/>
            <a:ext cx="35661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3333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2단계: 제출</a:t>
            </a:r>
            <a:endParaRPr lang="en-US" sz="1100" dirty="0"/>
          </a:p>
        </p:txBody>
      </p:sp>
      <p:sp>
        <p:nvSpPr>
          <p:cNvPr id="9" name="Text 7"/>
          <p:cNvSpPr/>
          <p:nvPr/>
        </p:nvSpPr>
        <p:spPr>
          <a:xfrm>
            <a:off x="731520" y="3063240"/>
            <a:ext cx="356616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3333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  • 팩스 또는 이메일로 제출</a:t>
            </a:r>
            <a:endParaRPr lang="en-US" sz="900" dirty="0"/>
          </a:p>
          <a:p>
            <a:pPr marL="0" indent="0">
              <a:buNone/>
            </a:pPr>
            <a:r>
              <a:rPr lang="en-US" sz="900" dirty="0">
                <a:solidFill>
                  <a:srgbClr val="3333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  • 신청 마감: 2026년 8월 31일(일)</a:t>
            </a:r>
            <a:endParaRPr lang="en-US" sz="900" dirty="0"/>
          </a:p>
        </p:txBody>
      </p:sp>
      <p:sp>
        <p:nvSpPr>
          <p:cNvPr id="10" name="Shape 8"/>
          <p:cNvSpPr/>
          <p:nvPr/>
        </p:nvSpPr>
        <p:spPr>
          <a:xfrm>
            <a:off x="4846320" y="1188720"/>
            <a:ext cx="3840480" cy="3291840"/>
          </a:xfrm>
          <a:prstGeom prst="rect">
            <a:avLst/>
          </a:prstGeom>
          <a:solidFill>
            <a:srgbClr val="FFF9E6"/>
          </a:solidFill>
          <a:ln w="25400">
            <a:solidFill>
              <a:srgbClr val="FF8C00"/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1" name="Text 9"/>
          <p:cNvSpPr/>
          <p:nvPr/>
        </p:nvSpPr>
        <p:spPr>
          <a:xfrm>
            <a:off x="5029200" y="1325880"/>
            <a:ext cx="34747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FF8C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📞 문의 및 접수처</a:t>
            </a:r>
            <a:endParaRPr lang="en-US" sz="1300" dirty="0"/>
          </a:p>
        </p:txBody>
      </p:sp>
      <p:sp>
        <p:nvSpPr>
          <p:cNvPr id="12" name="Text 10"/>
          <p:cNvSpPr/>
          <p:nvPr/>
        </p:nvSpPr>
        <p:spPr>
          <a:xfrm>
            <a:off x="5029200" y="1783080"/>
            <a:ext cx="9144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b="1" dirty="0">
                <a:solidFill>
                  <a:srgbClr val="3333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담당자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6126480" y="1783080"/>
            <a:ext cx="192024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FF8C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김인영</a:t>
            </a:r>
            <a:endParaRPr lang="en-US" sz="1000" dirty="0"/>
          </a:p>
        </p:txBody>
      </p:sp>
      <p:sp>
        <p:nvSpPr>
          <p:cNvPr id="14" name="Text 12"/>
          <p:cNvSpPr/>
          <p:nvPr/>
        </p:nvSpPr>
        <p:spPr>
          <a:xfrm>
            <a:off x="5029200" y="2148840"/>
            <a:ext cx="9144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b="1" dirty="0">
                <a:solidFill>
                  <a:srgbClr val="3333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전화</a:t>
            </a:r>
            <a:endParaRPr lang="en-US" sz="1000" dirty="0"/>
          </a:p>
        </p:txBody>
      </p:sp>
      <p:sp>
        <p:nvSpPr>
          <p:cNvPr id="15" name="Text 13"/>
          <p:cNvSpPr/>
          <p:nvPr/>
        </p:nvSpPr>
        <p:spPr>
          <a:xfrm>
            <a:off x="6126480" y="2148840"/>
            <a:ext cx="192024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FF8C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010-2876-2627</a:t>
            </a:r>
            <a:endParaRPr lang="en-US" sz="1000" dirty="0"/>
          </a:p>
        </p:txBody>
      </p:sp>
      <p:sp>
        <p:nvSpPr>
          <p:cNvPr id="16" name="Text 14"/>
          <p:cNvSpPr/>
          <p:nvPr/>
        </p:nvSpPr>
        <p:spPr>
          <a:xfrm>
            <a:off x="5029200" y="2514600"/>
            <a:ext cx="9144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b="1" dirty="0">
                <a:solidFill>
                  <a:srgbClr val="3333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팩스</a:t>
            </a:r>
            <a:endParaRPr lang="en-US" sz="1000" dirty="0"/>
          </a:p>
        </p:txBody>
      </p:sp>
      <p:sp>
        <p:nvSpPr>
          <p:cNvPr id="17" name="Text 15"/>
          <p:cNvSpPr/>
          <p:nvPr/>
        </p:nvSpPr>
        <p:spPr>
          <a:xfrm>
            <a:off x="6126480" y="2514600"/>
            <a:ext cx="192024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FF8C00"/>
                </a:solidFill>
                <a:latin typeface="Arial" pitchFamily="34" charset="0"/>
                <a:cs typeface="Arial" pitchFamily="34" charset="-120"/>
              </a:rPr>
              <a:t>02-469-2628</a:t>
            </a:r>
            <a:endParaRPr lang="en-US" sz="1000" dirty="0"/>
          </a:p>
        </p:txBody>
      </p:sp>
      <p:sp>
        <p:nvSpPr>
          <p:cNvPr id="18" name="Text 16"/>
          <p:cNvSpPr/>
          <p:nvPr/>
        </p:nvSpPr>
        <p:spPr>
          <a:xfrm>
            <a:off x="5029200" y="2880360"/>
            <a:ext cx="9144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b="1" dirty="0">
                <a:solidFill>
                  <a:srgbClr val="3333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이메일</a:t>
            </a:r>
            <a:endParaRPr lang="en-US" sz="1000" dirty="0"/>
          </a:p>
        </p:txBody>
      </p:sp>
      <p:sp>
        <p:nvSpPr>
          <p:cNvPr id="19" name="Text 17"/>
          <p:cNvSpPr/>
          <p:nvPr/>
        </p:nvSpPr>
        <p:spPr>
          <a:xfrm>
            <a:off x="6126480" y="2880360"/>
            <a:ext cx="192024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FF8C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dk1553@naver.com</a:t>
            </a:r>
            <a:endParaRPr lang="en-US" sz="1000" dirty="0"/>
          </a:p>
        </p:txBody>
      </p:sp>
      <p:sp>
        <p:nvSpPr>
          <p:cNvPr id="20" name="Shape 18"/>
          <p:cNvSpPr/>
          <p:nvPr/>
        </p:nvSpPr>
        <p:spPr>
          <a:xfrm>
            <a:off x="5029200" y="3337560"/>
            <a:ext cx="3474720" cy="777240"/>
          </a:xfrm>
          <a:prstGeom prst="rect">
            <a:avLst/>
          </a:prstGeom>
          <a:solidFill>
            <a:srgbClr val="FFE6D5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21" name="Text 19"/>
          <p:cNvSpPr/>
          <p:nvPr/>
        </p:nvSpPr>
        <p:spPr>
          <a:xfrm>
            <a:off x="5212080" y="3429000"/>
            <a:ext cx="310896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FF8C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🎯 신청 마감</a:t>
            </a:r>
            <a:endParaRPr lang="en-US" sz="1100" dirty="0"/>
          </a:p>
        </p:txBody>
      </p:sp>
      <p:sp>
        <p:nvSpPr>
          <p:cNvPr id="22" name="Text 20"/>
          <p:cNvSpPr/>
          <p:nvPr/>
        </p:nvSpPr>
        <p:spPr>
          <a:xfrm>
            <a:off x="5212080" y="3703320"/>
            <a:ext cx="31089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3333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2026년 8월 31일 (일)</a:t>
            </a:r>
            <a:endParaRPr lang="en-US" sz="12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003D7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822960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48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에너지 절감 + 환경 개선</a:t>
            </a:r>
            <a:endParaRPr lang="en-US" sz="4800" dirty="0"/>
          </a:p>
        </p:txBody>
      </p:sp>
      <p:sp>
        <p:nvSpPr>
          <p:cNvPr id="3" name="Text 1"/>
          <p:cNvSpPr/>
          <p:nvPr/>
        </p:nvSpPr>
        <p:spPr>
          <a:xfrm>
            <a:off x="457200" y="2194560"/>
            <a:ext cx="822960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3200" dirty="0">
                <a:solidFill>
                  <a:srgbClr val="FF8C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함께하는 성서공단의 미래</a:t>
            </a:r>
            <a:endParaRPr lang="en-US" sz="3200" dirty="0"/>
          </a:p>
        </p:txBody>
      </p:sp>
      <p:sp>
        <p:nvSpPr>
          <p:cNvPr id="10" name="Text 8"/>
          <p:cNvSpPr/>
          <p:nvPr/>
        </p:nvSpPr>
        <p:spPr>
          <a:xfrm>
            <a:off x="457200" y="4709160"/>
            <a:ext cx="82296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dirty="0">
                <a:solidFill>
                  <a:srgbClr val="E8E8E8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문의: 김인영 담당자 | ☎ 010-2876-2627 | 📧 dk1553@naver.com</a:t>
            </a:r>
            <a:endParaRPr lang="en-US" sz="12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맑은 고딕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7932</TotalTime>
  <Words>519</Words>
  <Application>Microsoft Office PowerPoint</Application>
  <PresentationFormat>화면 슬라이드 쇼(16:9)</PresentationFormat>
  <Paragraphs>183</Paragraphs>
  <Slides>10</Slides>
  <Notes>10</Notes>
  <HiddenSlides>0</HiddenSlides>
  <MMClips>0</MMClips>
  <ScaleCrop>false</ScaleCrop>
  <HeadingPairs>
    <vt:vector size="6" baseType="variant">
      <vt:variant>
        <vt:lpstr>사용한 글꼴</vt:lpstr>
      </vt:variant>
      <vt:variant>
        <vt:i4>1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10</vt:i4>
      </vt:variant>
    </vt:vector>
  </HeadingPairs>
  <TitlesOfParts>
    <vt:vector size="12" baseType="lpstr">
      <vt:lpstr>Arial</vt:lpstr>
      <vt:lpstr>Office Theme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user</cp:lastModifiedBy>
  <cp:revision>3</cp:revision>
  <dcterms:created xsi:type="dcterms:W3CDTF">2026-08-08T14:16:25Z</dcterms:created>
  <dcterms:modified xsi:type="dcterms:W3CDTF">2026-08-18T04:33:06Z</dcterms:modified>
</cp:coreProperties>
</file>