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57" r:id="rId2"/>
    <p:sldId id="412" r:id="rId3"/>
    <p:sldId id="413" r:id="rId4"/>
    <p:sldId id="414" r:id="rId5"/>
    <p:sldId id="422" r:id="rId6"/>
    <p:sldId id="420" r:id="rId7"/>
    <p:sldId id="421" r:id="rId8"/>
    <p:sldId id="426" r:id="rId9"/>
    <p:sldId id="424" r:id="rId10"/>
    <p:sldId id="425" r:id="rId11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363" userDrawn="1">
          <p15:clr>
            <a:srgbClr val="A4A3A4"/>
          </p15:clr>
        </p15:guide>
        <p15:guide id="5" pos="5352" userDrawn="1">
          <p15:clr>
            <a:srgbClr val="A4A3A4"/>
          </p15:clr>
        </p15:guide>
        <p15:guide id="7" orient="horz" pos="799" userDrawn="1">
          <p15:clr>
            <a:srgbClr val="A4A3A4"/>
          </p15:clr>
        </p15:guide>
        <p15:guide id="8" orient="horz" pos="4088" userDrawn="1">
          <p15:clr>
            <a:srgbClr val="A4A3A4"/>
          </p15:clr>
        </p15:guide>
        <p15:guide id="9" pos="2721" userDrawn="1">
          <p15:clr>
            <a:srgbClr val="A4A3A4"/>
          </p15:clr>
        </p15:guide>
        <p15:guide id="10" pos="303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87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228" y="90"/>
      </p:cViewPr>
      <p:guideLst>
        <p:guide orient="horz" pos="2160"/>
        <p:guide pos="2880"/>
        <p:guide pos="363"/>
        <p:guide pos="5352"/>
        <p:guide orient="horz" pos="799"/>
        <p:guide orient="horz" pos="4088"/>
        <p:guide pos="2721"/>
        <p:guide pos="30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386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3171D-CCC9-4DEA-90A5-C2476CC8AA07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ADDE86-9059-4C70-9CEB-6605D568EFB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90879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12" Type="http://schemas.openxmlformats.org/officeDocument/2006/relationships/image" Target="../media/image12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sv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래픽 8">
            <a:extLst>
              <a:ext uri="{FF2B5EF4-FFF2-40B4-BE49-F238E27FC236}">
                <a16:creationId xmlns:a16="http://schemas.microsoft.com/office/drawing/2014/main" id="{54F1EC67-803C-4F4E-826F-A655CBCFED9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r="13741"/>
          <a:stretch/>
        </p:blipFill>
        <p:spPr>
          <a:xfrm>
            <a:off x="2832137" y="3131832"/>
            <a:ext cx="4831850" cy="3726168"/>
          </a:xfrm>
          <a:prstGeom prst="rect">
            <a:avLst/>
          </a:prstGeom>
        </p:spPr>
      </p:pic>
      <p:pic>
        <p:nvPicPr>
          <p:cNvPr id="11" name="그래픽 10">
            <a:extLst>
              <a:ext uri="{FF2B5EF4-FFF2-40B4-BE49-F238E27FC236}">
                <a16:creationId xmlns:a16="http://schemas.microsoft.com/office/drawing/2014/main" id="{ECAFA7AE-0B16-4D96-A858-043DDC014B4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r="24289" b="22752"/>
          <a:stretch/>
        </p:blipFill>
        <p:spPr>
          <a:xfrm>
            <a:off x="177800" y="4985424"/>
            <a:ext cx="2759055" cy="1872576"/>
          </a:xfrm>
          <a:prstGeom prst="rect">
            <a:avLst/>
          </a:prstGeom>
        </p:spPr>
      </p:pic>
      <p:pic>
        <p:nvPicPr>
          <p:cNvPr id="13" name="그래픽 12">
            <a:extLst>
              <a:ext uri="{FF2B5EF4-FFF2-40B4-BE49-F238E27FC236}">
                <a16:creationId xmlns:a16="http://schemas.microsoft.com/office/drawing/2014/main" id="{C16AE126-8016-4072-ACCD-F99C3368E8E0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r="31121"/>
          <a:stretch>
            <a:fillRect/>
          </a:stretch>
        </p:blipFill>
        <p:spPr>
          <a:xfrm>
            <a:off x="5285713" y="3131832"/>
            <a:ext cx="3858284" cy="3726168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8B0924DC-76EF-4AC3-989D-9EE84232892E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t="106"/>
          <a:stretch/>
        </p:blipFill>
        <p:spPr>
          <a:xfrm>
            <a:off x="3077100" y="2388137"/>
            <a:ext cx="2486938" cy="3998334"/>
          </a:xfrm>
          <a:prstGeom prst="rect">
            <a:avLst/>
          </a:prstGeom>
        </p:spPr>
      </p:pic>
      <p:pic>
        <p:nvPicPr>
          <p:cNvPr id="10" name="그림 9" descr="의류, 사람, 인간의 얼굴, 모자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136E8733-D948-4B39-BC6C-328F40FE92C4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13" r="12233"/>
          <a:stretch>
            <a:fillRect/>
          </a:stretch>
        </p:blipFill>
        <p:spPr>
          <a:xfrm>
            <a:off x="4040355" y="2388136"/>
            <a:ext cx="5103642" cy="4469863"/>
          </a:xfrm>
          <a:prstGeom prst="rect">
            <a:avLst/>
          </a:prstGeom>
        </p:spPr>
      </p:pic>
      <p:pic>
        <p:nvPicPr>
          <p:cNvPr id="15" name="그래픽 14">
            <a:extLst>
              <a:ext uri="{FF2B5EF4-FFF2-40B4-BE49-F238E27FC236}">
                <a16:creationId xmlns:a16="http://schemas.microsoft.com/office/drawing/2014/main" id="{99D200C8-DCC1-4B82-BFCC-E6DBF2E0674D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 l="35662" t="5970"/>
          <a:stretch/>
        </p:blipFill>
        <p:spPr>
          <a:xfrm>
            <a:off x="2" y="0"/>
            <a:ext cx="1570876" cy="3763661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43838DA6-61D4-492C-8FBF-0EA3F305CB48}"/>
              </a:ext>
            </a:extLst>
          </p:cNvPr>
          <p:cNvGrpSpPr/>
          <p:nvPr userDrawn="1"/>
        </p:nvGrpSpPr>
        <p:grpSpPr>
          <a:xfrm>
            <a:off x="0" y="4517839"/>
            <a:ext cx="1063485" cy="1966182"/>
            <a:chOff x="-2833656" y="5095783"/>
            <a:chExt cx="1063485" cy="1966182"/>
          </a:xfrm>
          <a:solidFill>
            <a:srgbClr val="FBCA34">
              <a:alpha val="55000"/>
            </a:srgbClr>
          </a:solidFill>
        </p:grpSpPr>
        <p:sp>
          <p:nvSpPr>
            <p:cNvPr id="17" name="자유형: 도형 16">
              <a:extLst>
                <a:ext uri="{FF2B5EF4-FFF2-40B4-BE49-F238E27FC236}">
                  <a16:creationId xmlns:a16="http://schemas.microsoft.com/office/drawing/2014/main" id="{858F063C-22F7-426B-8980-000AC3D065C2}"/>
                </a:ext>
              </a:extLst>
            </p:cNvPr>
            <p:cNvSpPr/>
            <p:nvPr/>
          </p:nvSpPr>
          <p:spPr>
            <a:xfrm>
              <a:off x="-2378029" y="5318906"/>
              <a:ext cx="607858" cy="706656"/>
            </a:xfrm>
            <a:custGeom>
              <a:avLst/>
              <a:gdLst>
                <a:gd name="connsiteX0" fmla="*/ 0 w 607858"/>
                <a:gd name="connsiteY0" fmla="*/ 607793 h 706656"/>
                <a:gd name="connsiteX1" fmla="*/ 13876 w 607858"/>
                <a:gd name="connsiteY1" fmla="*/ 706657 h 706656"/>
                <a:gd name="connsiteX2" fmla="*/ 607592 w 607858"/>
                <a:gd name="connsiteY2" fmla="*/ 112940 h 706656"/>
                <a:gd name="connsiteX3" fmla="*/ 607859 w 607858"/>
                <a:gd name="connsiteY3" fmla="*/ 0 h 706656"/>
                <a:gd name="connsiteX4" fmla="*/ 67 w 607858"/>
                <a:gd name="connsiteY4" fmla="*/ 607793 h 706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7858" h="706656">
                  <a:moveTo>
                    <a:pt x="0" y="607793"/>
                  </a:moveTo>
                  <a:cubicBezTo>
                    <a:pt x="4470" y="640748"/>
                    <a:pt x="9073" y="673769"/>
                    <a:pt x="13876" y="706657"/>
                  </a:cubicBezTo>
                  <a:lnTo>
                    <a:pt x="607592" y="112940"/>
                  </a:lnTo>
                  <a:cubicBezTo>
                    <a:pt x="607659" y="98797"/>
                    <a:pt x="607725" y="23549"/>
                    <a:pt x="607859" y="0"/>
                  </a:cubicBezTo>
                  <a:lnTo>
                    <a:pt x="67" y="607793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350"/>
            </a:p>
          </p:txBody>
        </p:sp>
        <p:sp>
          <p:nvSpPr>
            <p:cNvPr id="18" name="자유형: 도형 17">
              <a:extLst>
                <a:ext uri="{FF2B5EF4-FFF2-40B4-BE49-F238E27FC236}">
                  <a16:creationId xmlns:a16="http://schemas.microsoft.com/office/drawing/2014/main" id="{2241F541-9F20-4D22-86D5-343550257364}"/>
                </a:ext>
              </a:extLst>
            </p:cNvPr>
            <p:cNvSpPr/>
            <p:nvPr/>
          </p:nvSpPr>
          <p:spPr>
            <a:xfrm>
              <a:off x="-2833656" y="6479122"/>
              <a:ext cx="311934" cy="582843"/>
            </a:xfrm>
            <a:custGeom>
              <a:avLst/>
              <a:gdLst>
                <a:gd name="connsiteX0" fmla="*/ 0 w 311934"/>
                <a:gd name="connsiteY0" fmla="*/ 311935 h 582843"/>
                <a:gd name="connsiteX1" fmla="*/ 0 w 311934"/>
                <a:gd name="connsiteY1" fmla="*/ 582844 h 582843"/>
                <a:gd name="connsiteX2" fmla="*/ 311334 w 311934"/>
                <a:gd name="connsiteY2" fmla="*/ 271509 h 582843"/>
                <a:gd name="connsiteX3" fmla="*/ 311935 w 311934"/>
                <a:gd name="connsiteY3" fmla="*/ 0 h 582843"/>
                <a:gd name="connsiteX4" fmla="*/ 0 w 311934"/>
                <a:gd name="connsiteY4" fmla="*/ 311935 h 582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1934" h="582843">
                  <a:moveTo>
                    <a:pt x="0" y="311935"/>
                  </a:moveTo>
                  <a:lnTo>
                    <a:pt x="0" y="582844"/>
                  </a:lnTo>
                  <a:lnTo>
                    <a:pt x="311334" y="271509"/>
                  </a:lnTo>
                  <a:cubicBezTo>
                    <a:pt x="311534" y="237554"/>
                    <a:pt x="311734" y="56637"/>
                    <a:pt x="311935" y="0"/>
                  </a:cubicBezTo>
                  <a:lnTo>
                    <a:pt x="0" y="311935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350"/>
            </a:p>
          </p:txBody>
        </p:sp>
        <p:sp>
          <p:nvSpPr>
            <p:cNvPr id="19" name="자유형: 도형 18">
              <a:extLst>
                <a:ext uri="{FF2B5EF4-FFF2-40B4-BE49-F238E27FC236}">
                  <a16:creationId xmlns:a16="http://schemas.microsoft.com/office/drawing/2014/main" id="{3CC3424A-A02E-4257-AEE5-D6F1F67A8B2F}"/>
                </a:ext>
              </a:extLst>
            </p:cNvPr>
            <p:cNvSpPr/>
            <p:nvPr/>
          </p:nvSpPr>
          <p:spPr>
            <a:xfrm>
              <a:off x="-2531061" y="5095783"/>
              <a:ext cx="410531" cy="561029"/>
            </a:xfrm>
            <a:custGeom>
              <a:avLst/>
              <a:gdLst>
                <a:gd name="connsiteX0" fmla="*/ 0 w 410531"/>
                <a:gd name="connsiteY0" fmla="*/ 412467 h 561029"/>
                <a:gd name="connsiteX1" fmla="*/ 0 w 410531"/>
                <a:gd name="connsiteY1" fmla="*/ 561029 h 561029"/>
                <a:gd name="connsiteX2" fmla="*/ 410531 w 410531"/>
                <a:gd name="connsiteY2" fmla="*/ 150497 h 561029"/>
                <a:gd name="connsiteX3" fmla="*/ 410531 w 410531"/>
                <a:gd name="connsiteY3" fmla="*/ 0 h 561029"/>
                <a:gd name="connsiteX4" fmla="*/ 0 w 410531"/>
                <a:gd name="connsiteY4" fmla="*/ 412467 h 561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0531" h="561029">
                  <a:moveTo>
                    <a:pt x="0" y="412467"/>
                  </a:moveTo>
                  <a:lnTo>
                    <a:pt x="0" y="561029"/>
                  </a:lnTo>
                  <a:lnTo>
                    <a:pt x="410531" y="150497"/>
                  </a:lnTo>
                  <a:lnTo>
                    <a:pt x="410531" y="0"/>
                  </a:lnTo>
                  <a:cubicBezTo>
                    <a:pt x="273710" y="137489"/>
                    <a:pt x="137022" y="275178"/>
                    <a:pt x="0" y="412467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val="476888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1336654-B058-4ADF-B5C1-D68B462E2B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EA5730-06AA-4E35-9C8B-D0E02B607C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CC2BBFF-D92A-4CCE-B705-77C1EC0C85C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CE407F76-322A-4880-8056-A405E5F3B3AE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F3D9FEF-6E0B-45EC-A4E0-29120547D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10DFC3D-0928-41A3-89D4-EE0B7B287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F50695C-638E-4FA1-9179-36238269A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8990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DF0C8D-D48F-4D82-9C37-0311D8701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A4751D-9B36-4AF8-AAAC-5F2A27D2FE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A73C70F-E1AA-4888-A57D-AC2E1014F0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CE407F76-322A-4880-8056-A405E5F3B3AE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04D6D0C-85BC-466D-901F-8C5CF625F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B3E8257-0317-4BD2-979C-EABC92A02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F50695C-638E-4FA1-9179-36238269A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1080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3A28D7F-A106-431F-AA68-A2B7683F59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7C1C71D-F9EC-4EF2-9ACB-97031A2AF1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27E2A4D-EA5A-4CB2-B409-6204C185675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CE407F76-322A-4880-8056-A405E5F3B3AE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7F3A79-6545-4D40-98C8-BF7FC3A8E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A5BE426-E324-40D3-A654-E35BCCA7E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F50695C-638E-4FA1-9179-36238269A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6290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C1B7D8-4F36-4133-8F3C-C96335DD5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01B2D5D-38A8-4B2B-8294-7891C22CAC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1615BEB-3B17-40E2-BAD2-AA1A0E6117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095ECD6-2429-4DE7-AAC6-7A84BA07CCB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CE407F76-322A-4880-8056-A405E5F3B3AE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4868CAD-B6DE-4140-A95F-5D78F1E05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1EB8EB2-0DF8-4400-87D3-A64283394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F50695C-638E-4FA1-9179-36238269A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4896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02EF42F-0817-42EA-8C42-5EC18A3C6B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2B4B644-7432-4DBC-BFE6-4275B6BE1C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B23A59B-4BC1-4AC2-B1AA-3376EDCF0D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6BE0EAB-CF44-44B7-B99B-82A40F226B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EE09DEA-6D2D-4835-8C21-31AE5F9EF9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0075237F-1967-46CC-8262-5F5BD6BFFE6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CE407F76-322A-4880-8056-A405E5F3B3AE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E7B300D7-48AD-41DF-A22A-0F446A4DE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C65C650-9967-4095-8D9A-248A91EEC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F50695C-638E-4FA1-9179-36238269A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4258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EB30F8-DD12-4B69-ABC3-8BD677F89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2AFDA13-B38D-4668-978C-103C66B444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CE407F76-322A-4880-8056-A405E5F3B3AE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6D49088D-F0ED-4A2A-81C2-1D63AE7D0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24D54E8-9D88-4F14-8BAB-53DB3BE34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F50695C-638E-4FA1-9179-36238269A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2110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0525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8C6BBA-C025-4F7B-B64F-BDD31F1EB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5D17B86-C0EB-4792-86AB-E617F06691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BD313CD-CEAD-49B1-94C2-A2DA0EA235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3CEDDB1-93EE-4599-8523-58DC155B0A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CE407F76-322A-4880-8056-A405E5F3B3AE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EE5A6EF-5A90-46E0-9694-5035D83ED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4265D0E-81C8-4474-AE40-7C10C3AD7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F50695C-638E-4FA1-9179-36238269A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0917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6C99E21-3CF8-4E74-9484-68A823E0D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457683A-3E43-434D-B037-02A3AC6D36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D0936EC-DFD4-4664-9965-A62DEA30D2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D2351C1-BFD6-46E7-89DA-7661AB8B73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CE407F76-322A-4880-8056-A405E5F3B3AE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322F105-64A4-409A-8562-A65EA16D8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4E1749A-1513-4B61-B2E9-1B4C338EB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F50695C-638E-4FA1-9179-36238269A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9389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693A3E-F174-4500-A6AA-4C8994EBF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DEBAAC0-5F13-4B8D-A7F0-DD33FCC443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214F0F1-F718-4682-A1D3-C9B3C9F7F9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CE407F76-322A-4880-8056-A405E5F3B3AE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97AC3C5-C2C2-4D95-AD5D-8F4430F6A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A1183E1-66CF-48CF-9509-9F16B298F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F50695C-638E-4FA1-9179-36238269A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85513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64CEABF-3306-4B27-ABAD-AC2C259A88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830DB1E-46BA-4C6A-9AF5-07DA9FDFCF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ED7D609-2127-4295-AAC9-5DF78D108D6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CE407F76-322A-4880-8056-A405E5F3B3AE}" type="datetimeFigureOut">
              <a:rPr lang="ko-KR" altLang="en-US" smtClean="0"/>
              <a:t>2026-04-14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B12EB7D-6FC6-4D93-BD98-4CE53EC32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2C60F18-72C8-4BF1-A15B-FD8A30752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BF50695C-638E-4FA1-9179-36238269A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7045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13" descr="공단로고.bmp">
            <a:extLst>
              <a:ext uri="{FF2B5EF4-FFF2-40B4-BE49-F238E27FC236}">
                <a16:creationId xmlns:a16="http://schemas.microsoft.com/office/drawing/2014/main" id="{31A67E62-4994-4452-A488-2A8EAA633A5C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211" y="120908"/>
            <a:ext cx="1668440" cy="638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1780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8.png"/><Relationship Id="rId4" Type="http://schemas.openxmlformats.org/officeDocument/2006/relationships/image" Target="../media/image15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5.svg"/><Relationship Id="rId7" Type="http://schemas.openxmlformats.org/officeDocument/2006/relationships/image" Target="../media/image2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FB33D4-133A-434C-A586-A4E1D9E2F633}"/>
              </a:ext>
            </a:extLst>
          </p:cNvPr>
          <p:cNvSpPr txBox="1"/>
          <p:nvPr/>
        </p:nvSpPr>
        <p:spPr>
          <a:xfrm>
            <a:off x="744524" y="1277938"/>
            <a:ext cx="8159777" cy="218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4800" spc="300" dirty="0">
                <a:ln w="15875"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건설업 재정지원</a:t>
            </a:r>
            <a:r>
              <a:rPr lang="ko-KR" altLang="en-US" sz="4800" spc="300" dirty="0">
                <a:ln w="15875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사업</a:t>
            </a:r>
            <a:endParaRPr lang="en-US" altLang="ko-KR" sz="4800" spc="300" dirty="0">
              <a:ln w="15875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4800" spc="300" dirty="0">
                <a:ln w="15875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설명 자료</a:t>
            </a:r>
            <a:endParaRPr lang="en-US" altLang="ko-KR" sz="4800" spc="300" dirty="0">
              <a:ln w="15875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en-US" altLang="ko-KR" sz="2000" spc="300" dirty="0">
                <a:ln w="15875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2000" spc="300" dirty="0">
                <a:ln w="15875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소규모 특화 안전일터 조성지원</a:t>
            </a:r>
            <a:r>
              <a:rPr lang="en-US" altLang="ko-KR" sz="2000" spc="300" dirty="0">
                <a:ln w="15875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000" spc="300" dirty="0">
                <a:ln w="15875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떨어짐</a:t>
            </a:r>
            <a:r>
              <a:rPr lang="en-US" altLang="ko-KR" sz="2000" spc="300" dirty="0">
                <a:ln w="15875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)-</a:t>
            </a:r>
            <a:endParaRPr lang="en-US" altLang="ko-KR" sz="4800" spc="300" dirty="0">
              <a:ln w="15875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9F62AD3A-EAFC-4F60-B6AE-D007BC867DE6}"/>
              </a:ext>
            </a:extLst>
          </p:cNvPr>
          <p:cNvSpPr/>
          <p:nvPr/>
        </p:nvSpPr>
        <p:spPr>
          <a:xfrm>
            <a:off x="2624478" y="5732462"/>
            <a:ext cx="3895044" cy="95410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dist"/>
            <a:r>
              <a:rPr lang="ko-KR" altLang="en-US" sz="2800" b="1" spc="-3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한국산업안전보건공단</a:t>
            </a:r>
            <a:endParaRPr lang="en-US" altLang="ko-KR" sz="2800" b="1" spc="-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dist"/>
            <a:r>
              <a:rPr lang="ko-KR" altLang="en-US" sz="2800" b="1" spc="-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대구서부지사</a:t>
            </a:r>
            <a:endParaRPr lang="en-US" sz="2800" b="1" spc="-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48072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79C5CBC5-3675-47D1-A0F4-2FA8B227B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8" y="1278268"/>
            <a:ext cx="7867650" cy="5200650"/>
          </a:xfrm>
          <a:prstGeom prst="rect">
            <a:avLst/>
          </a:prstGeom>
        </p:spPr>
      </p:pic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F7FDEBA4-81A6-40D6-A15E-0DB8DB1AD779}"/>
              </a:ext>
            </a:extLst>
          </p:cNvPr>
          <p:cNvSpPr/>
          <p:nvPr/>
        </p:nvSpPr>
        <p:spPr>
          <a:xfrm>
            <a:off x="287336" y="307951"/>
            <a:ext cx="6646693" cy="584775"/>
          </a:xfrm>
          <a:prstGeom prst="roundRect">
            <a:avLst>
              <a:gd name="adj" fmla="val 20899"/>
            </a:avLst>
          </a:prstGeom>
          <a:gradFill flip="none" rotWithShape="1">
            <a:gsLst>
              <a:gs pos="0">
                <a:srgbClr val="0070C0"/>
              </a:gs>
              <a:gs pos="81000">
                <a:schemeClr val="accent1">
                  <a:lumMod val="70000"/>
                  <a:lumOff val="30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600" dirty="0">
              <a:solidFill>
                <a:schemeClr val="bg1"/>
              </a:solidFill>
              <a:latin typeface="페이퍼로지 6 SemiBold" pitchFamily="2" charset="-127"/>
              <a:ea typeface="페이퍼로지 6 SemiBold" pitchFamily="2" charset="-127"/>
            </a:endParaRP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60F14440-0317-4C79-A76F-899AE3DE17BE}"/>
              </a:ext>
            </a:extLst>
          </p:cNvPr>
          <p:cNvSpPr txBox="1"/>
          <p:nvPr/>
        </p:nvSpPr>
        <p:spPr>
          <a:xfrm>
            <a:off x="706117" y="342477"/>
            <a:ext cx="61928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00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소규모 특화 안전일터 조성지원</a:t>
            </a:r>
            <a:endParaRPr lang="en-US" altLang="ko-KR" sz="3000" noProof="0" dirty="0">
              <a:solidFill>
                <a:schemeClr val="bg1"/>
              </a:solidFill>
              <a:effectLst>
                <a:outerShdw blurRad="50800" dist="38100" dir="2700000" algn="tl" rotWithShape="0">
                  <a:schemeClr val="tx1">
                    <a:alpha val="40000"/>
                  </a:schemeClr>
                </a:outerShdw>
              </a:effectLst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27" name="Oval 10">
            <a:extLst>
              <a:ext uri="{FF2B5EF4-FFF2-40B4-BE49-F238E27FC236}">
                <a16:creationId xmlns:a16="http://schemas.microsoft.com/office/drawing/2014/main" id="{A323E2CD-A313-4E3C-A975-B781271A7492}"/>
              </a:ext>
            </a:extLst>
          </p:cNvPr>
          <p:cNvSpPr/>
          <p:nvPr/>
        </p:nvSpPr>
        <p:spPr>
          <a:xfrm>
            <a:off x="104142" y="356838"/>
            <a:ext cx="472121" cy="483925"/>
          </a:xfrm>
          <a:prstGeom prst="ellipse">
            <a:avLst/>
          </a:prstGeom>
          <a:solidFill>
            <a:schemeClr val="bg1"/>
          </a:solidFill>
          <a:ln w="28575" cmpd="sng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9" name="그래픽 28">
            <a:extLst>
              <a:ext uri="{FF2B5EF4-FFF2-40B4-BE49-F238E27FC236}">
                <a16:creationId xmlns:a16="http://schemas.microsoft.com/office/drawing/2014/main" id="{E76F2636-61DE-4392-90E8-112730D5DE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98341" y="445757"/>
            <a:ext cx="302421" cy="30242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2277224-3E57-44E1-B31F-9A742BBBA64B}"/>
              </a:ext>
            </a:extLst>
          </p:cNvPr>
          <p:cNvSpPr txBox="1"/>
          <p:nvPr/>
        </p:nvSpPr>
        <p:spPr>
          <a:xfrm>
            <a:off x="481712" y="5673579"/>
            <a:ext cx="681445" cy="738664"/>
          </a:xfrm>
          <a:prstGeom prst="rect">
            <a:avLst/>
          </a:prstGeom>
          <a:solidFill>
            <a:srgbClr val="FF0000">
              <a:alpha val="10000"/>
            </a:srgbClr>
          </a:solidFill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ln w="6350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지급</a:t>
            </a:r>
            <a:endParaRPr lang="en-US" altLang="ko-KR" sz="1400" dirty="0">
              <a:ln w="6350"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400" dirty="0">
                <a:ln w="6350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제외</a:t>
            </a:r>
            <a:endParaRPr lang="en-US" altLang="ko-KR" sz="1400" dirty="0">
              <a:ln w="6350"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400" dirty="0">
                <a:ln w="6350"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대상</a:t>
            </a:r>
          </a:p>
        </p:txBody>
      </p:sp>
    </p:spTree>
    <p:extLst>
      <p:ext uri="{BB962C8B-B14F-4D97-AF65-F5344CB8AC3E}">
        <p14:creationId xmlns:p14="http://schemas.microsoft.com/office/powerpoint/2010/main" val="9387005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F7FDEBA4-81A6-40D6-A15E-0DB8DB1AD779}"/>
              </a:ext>
            </a:extLst>
          </p:cNvPr>
          <p:cNvSpPr/>
          <p:nvPr/>
        </p:nvSpPr>
        <p:spPr>
          <a:xfrm>
            <a:off x="287336" y="307951"/>
            <a:ext cx="6646693" cy="584775"/>
          </a:xfrm>
          <a:prstGeom prst="roundRect">
            <a:avLst>
              <a:gd name="adj" fmla="val 20899"/>
            </a:avLst>
          </a:prstGeom>
          <a:gradFill flip="none" rotWithShape="1">
            <a:gsLst>
              <a:gs pos="0">
                <a:srgbClr val="0070C0"/>
              </a:gs>
              <a:gs pos="81000">
                <a:schemeClr val="accent1">
                  <a:lumMod val="70000"/>
                  <a:lumOff val="30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600" dirty="0">
              <a:solidFill>
                <a:schemeClr val="bg1"/>
              </a:solidFill>
              <a:latin typeface="페이퍼로지 6 SemiBold" pitchFamily="2" charset="-127"/>
              <a:ea typeface="페이퍼로지 6 SemiBold" pitchFamily="2" charset="-127"/>
            </a:endParaRP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60F14440-0317-4C79-A76F-899AE3DE17BE}"/>
              </a:ext>
            </a:extLst>
          </p:cNvPr>
          <p:cNvSpPr txBox="1"/>
          <p:nvPr/>
        </p:nvSpPr>
        <p:spPr>
          <a:xfrm>
            <a:off x="706117" y="342477"/>
            <a:ext cx="61928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00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소규모 특화 안전일터 조성지원</a:t>
            </a:r>
            <a:endParaRPr lang="en-US" altLang="ko-KR" sz="3000" noProof="0" dirty="0">
              <a:solidFill>
                <a:schemeClr val="bg1"/>
              </a:solidFill>
              <a:effectLst>
                <a:outerShdw blurRad="50800" dist="38100" dir="2700000" algn="tl" rotWithShape="0">
                  <a:schemeClr val="tx1">
                    <a:alpha val="40000"/>
                  </a:schemeClr>
                </a:outerShdw>
              </a:effectLst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27" name="Oval 10">
            <a:extLst>
              <a:ext uri="{FF2B5EF4-FFF2-40B4-BE49-F238E27FC236}">
                <a16:creationId xmlns:a16="http://schemas.microsoft.com/office/drawing/2014/main" id="{A323E2CD-A313-4E3C-A975-B781271A7492}"/>
              </a:ext>
            </a:extLst>
          </p:cNvPr>
          <p:cNvSpPr/>
          <p:nvPr/>
        </p:nvSpPr>
        <p:spPr>
          <a:xfrm>
            <a:off x="104142" y="356838"/>
            <a:ext cx="472121" cy="483925"/>
          </a:xfrm>
          <a:prstGeom prst="ellipse">
            <a:avLst/>
          </a:prstGeom>
          <a:solidFill>
            <a:schemeClr val="bg1"/>
          </a:solidFill>
          <a:ln w="28575" cmpd="sng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9" name="그래픽 28">
            <a:extLst>
              <a:ext uri="{FF2B5EF4-FFF2-40B4-BE49-F238E27FC236}">
                <a16:creationId xmlns:a16="http://schemas.microsoft.com/office/drawing/2014/main" id="{E76F2636-61DE-4392-90E8-112730D5D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8341" y="445757"/>
            <a:ext cx="302421" cy="302421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2ADFDBA4-85CC-4A92-AB4A-AE908FDCBA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88" y="1278268"/>
            <a:ext cx="7905750" cy="52387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EC96721-17D5-4398-823A-B8B7057297C9}"/>
              </a:ext>
            </a:extLst>
          </p:cNvPr>
          <p:cNvSpPr txBox="1"/>
          <p:nvPr/>
        </p:nvSpPr>
        <p:spPr>
          <a:xfrm>
            <a:off x="1702594" y="6462178"/>
            <a:ext cx="5900738" cy="37042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600" b="1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+ </a:t>
            </a:r>
            <a:r>
              <a:rPr lang="ko-KR" altLang="en-US" sz="1600" b="1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채광창 안전덮개 </a:t>
            </a:r>
            <a:r>
              <a:rPr lang="en-US" altLang="ko-KR" sz="1600" b="1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: </a:t>
            </a:r>
            <a:r>
              <a:rPr lang="ko-KR" altLang="en-US" sz="1600" b="1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구매 </a:t>
            </a:r>
            <a:r>
              <a:rPr lang="ko-KR" altLang="en-US" sz="1600" b="1" dirty="0" err="1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수량별</a:t>
            </a:r>
            <a:r>
              <a:rPr lang="ko-KR" altLang="en-US" sz="1600" b="1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 표준단가의 </a:t>
            </a:r>
            <a:r>
              <a:rPr lang="en-US" altLang="ko-KR" sz="1600" b="1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90% </a:t>
            </a:r>
            <a:r>
              <a:rPr lang="ko-KR" altLang="en-US" sz="1600" b="1" u="sng" dirty="0">
                <a:ln w="6350"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정률 지급</a:t>
            </a:r>
            <a:endParaRPr lang="ko-KR" altLang="en-US" sz="1050" b="1" u="sng" dirty="0">
              <a:ln w="6350"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7B40FAD-37DF-4C03-A086-86D46568F40F}"/>
              </a:ext>
            </a:extLst>
          </p:cNvPr>
          <p:cNvSpPr txBox="1"/>
          <p:nvPr/>
        </p:nvSpPr>
        <p:spPr>
          <a:xfrm>
            <a:off x="956381" y="5212972"/>
            <a:ext cx="74621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건설현장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3859E6F-274E-4088-BF25-54BABD721565}"/>
              </a:ext>
            </a:extLst>
          </p:cNvPr>
          <p:cNvSpPr txBox="1"/>
          <p:nvPr/>
        </p:nvSpPr>
        <p:spPr>
          <a:xfrm>
            <a:off x="1268801" y="5497721"/>
            <a:ext cx="74621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건설현장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5C07E87-5671-4D0D-A268-84C7540C7311}"/>
              </a:ext>
            </a:extLst>
          </p:cNvPr>
          <p:cNvSpPr txBox="1"/>
          <p:nvPr/>
        </p:nvSpPr>
        <p:spPr>
          <a:xfrm>
            <a:off x="895694" y="5800556"/>
            <a:ext cx="74621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건설현장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A124765-9343-4F79-8487-ECBA0263E877}"/>
              </a:ext>
            </a:extLst>
          </p:cNvPr>
          <p:cNvSpPr txBox="1"/>
          <p:nvPr/>
        </p:nvSpPr>
        <p:spPr>
          <a:xfrm>
            <a:off x="1185254" y="6076636"/>
            <a:ext cx="74621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건설현장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B0438E3-EB20-4506-A100-4DE3C3FDC1E1}"/>
              </a:ext>
            </a:extLst>
          </p:cNvPr>
          <p:cNvSpPr txBox="1"/>
          <p:nvPr/>
        </p:nvSpPr>
        <p:spPr>
          <a:xfrm rot="20613314">
            <a:off x="508101" y="4711969"/>
            <a:ext cx="7751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공장 등</a:t>
            </a:r>
            <a:endParaRPr lang="en-US" altLang="ko-KR" sz="105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/>
            <a:r>
              <a:rPr lang="ko-KR" altLang="en-US" sz="105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사업주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CB4649F-A576-432F-8E92-14F72CF2BEF2}"/>
              </a:ext>
            </a:extLst>
          </p:cNvPr>
          <p:cNvSpPr txBox="1"/>
          <p:nvPr/>
        </p:nvSpPr>
        <p:spPr>
          <a:xfrm rot="20613314">
            <a:off x="1170769" y="6350494"/>
            <a:ext cx="7751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공장 등</a:t>
            </a:r>
            <a:endParaRPr lang="en-US" altLang="ko-KR" sz="105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/>
            <a:r>
              <a:rPr lang="ko-KR" altLang="en-US" sz="105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사업주</a:t>
            </a:r>
          </a:p>
        </p:txBody>
      </p:sp>
    </p:spTree>
    <p:extLst>
      <p:ext uri="{BB962C8B-B14F-4D97-AF65-F5344CB8AC3E}">
        <p14:creationId xmlns:p14="http://schemas.microsoft.com/office/powerpoint/2010/main" val="38739040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5B2F8C25-5873-442D-9FFD-36DDEFDB59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8" y="1279525"/>
            <a:ext cx="7896225" cy="5229225"/>
          </a:xfrm>
          <a:prstGeom prst="rect">
            <a:avLst/>
          </a:prstGeom>
        </p:spPr>
      </p:pic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F7FDEBA4-81A6-40D6-A15E-0DB8DB1AD779}"/>
              </a:ext>
            </a:extLst>
          </p:cNvPr>
          <p:cNvSpPr/>
          <p:nvPr/>
        </p:nvSpPr>
        <p:spPr>
          <a:xfrm>
            <a:off x="287336" y="307951"/>
            <a:ext cx="6646693" cy="584775"/>
          </a:xfrm>
          <a:prstGeom prst="roundRect">
            <a:avLst>
              <a:gd name="adj" fmla="val 20899"/>
            </a:avLst>
          </a:prstGeom>
          <a:gradFill flip="none" rotWithShape="1">
            <a:gsLst>
              <a:gs pos="0">
                <a:srgbClr val="0070C0"/>
              </a:gs>
              <a:gs pos="81000">
                <a:schemeClr val="accent1">
                  <a:lumMod val="70000"/>
                  <a:lumOff val="30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600" dirty="0">
              <a:solidFill>
                <a:schemeClr val="bg1"/>
              </a:solidFill>
              <a:latin typeface="페이퍼로지 6 SemiBold" pitchFamily="2" charset="-127"/>
              <a:ea typeface="페이퍼로지 6 SemiBold" pitchFamily="2" charset="-127"/>
            </a:endParaRP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60F14440-0317-4C79-A76F-899AE3DE17BE}"/>
              </a:ext>
            </a:extLst>
          </p:cNvPr>
          <p:cNvSpPr txBox="1"/>
          <p:nvPr/>
        </p:nvSpPr>
        <p:spPr>
          <a:xfrm>
            <a:off x="706117" y="342477"/>
            <a:ext cx="61928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00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소규모 특화 안전일터 조성지원</a:t>
            </a:r>
            <a:endParaRPr lang="en-US" altLang="ko-KR" sz="3000" noProof="0" dirty="0">
              <a:solidFill>
                <a:schemeClr val="bg1"/>
              </a:solidFill>
              <a:effectLst>
                <a:outerShdw blurRad="50800" dist="38100" dir="2700000" algn="tl" rotWithShape="0">
                  <a:schemeClr val="tx1">
                    <a:alpha val="40000"/>
                  </a:schemeClr>
                </a:outerShdw>
              </a:effectLst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27" name="Oval 10">
            <a:extLst>
              <a:ext uri="{FF2B5EF4-FFF2-40B4-BE49-F238E27FC236}">
                <a16:creationId xmlns:a16="http://schemas.microsoft.com/office/drawing/2014/main" id="{A323E2CD-A313-4E3C-A975-B781271A7492}"/>
              </a:ext>
            </a:extLst>
          </p:cNvPr>
          <p:cNvSpPr/>
          <p:nvPr/>
        </p:nvSpPr>
        <p:spPr>
          <a:xfrm>
            <a:off x="104142" y="356838"/>
            <a:ext cx="472121" cy="483925"/>
          </a:xfrm>
          <a:prstGeom prst="ellipse">
            <a:avLst/>
          </a:prstGeom>
          <a:solidFill>
            <a:schemeClr val="bg1"/>
          </a:solidFill>
          <a:ln w="28575" cmpd="sng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9" name="그래픽 28">
            <a:extLst>
              <a:ext uri="{FF2B5EF4-FFF2-40B4-BE49-F238E27FC236}">
                <a16:creationId xmlns:a16="http://schemas.microsoft.com/office/drawing/2014/main" id="{E76F2636-61DE-4392-90E8-112730D5DE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98341" y="445757"/>
            <a:ext cx="302421" cy="302421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13316E57-CB08-4015-9B5F-A8E20579FC6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159" t="62882"/>
          <a:stretch/>
        </p:blipFill>
        <p:spPr>
          <a:xfrm>
            <a:off x="2102521" y="5194647"/>
            <a:ext cx="4898354" cy="1532732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D5ED9CB-669A-4FA3-AA2B-BEC963D934F6}"/>
              </a:ext>
            </a:extLst>
          </p:cNvPr>
          <p:cNvSpPr txBox="1"/>
          <p:nvPr/>
        </p:nvSpPr>
        <p:spPr>
          <a:xfrm>
            <a:off x="947634" y="2376009"/>
            <a:ext cx="741779" cy="523220"/>
          </a:xfrm>
          <a:prstGeom prst="rect">
            <a:avLst/>
          </a:prstGeom>
          <a:solidFill>
            <a:srgbClr val="92D050">
              <a:alpha val="20000"/>
            </a:srgbClr>
          </a:solidFill>
          <a:ln w="254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보조금</a:t>
            </a:r>
            <a:endParaRPr lang="en-US" altLang="ko-KR" sz="14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신청</a:t>
            </a:r>
            <a:endParaRPr lang="ko-KR" altLang="en-US" sz="10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82F9301-667D-4961-877B-EF4FED9B8061}"/>
              </a:ext>
            </a:extLst>
          </p:cNvPr>
          <p:cNvSpPr txBox="1"/>
          <p:nvPr/>
        </p:nvSpPr>
        <p:spPr>
          <a:xfrm>
            <a:off x="1913382" y="2376009"/>
            <a:ext cx="913090" cy="523220"/>
          </a:xfrm>
          <a:prstGeom prst="rect">
            <a:avLst/>
          </a:prstGeom>
          <a:solidFill>
            <a:srgbClr val="00B0F0">
              <a:alpha val="20000"/>
            </a:srgbClr>
          </a:solidFill>
          <a:ln w="254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설비투자</a:t>
            </a:r>
            <a:endParaRPr lang="en-US" altLang="ko-KR" sz="14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계획확인</a:t>
            </a:r>
            <a:endParaRPr lang="en-US" altLang="ko-KR" sz="14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DBCF72A-5501-4C3B-AFCB-8F61A25A7BB6}"/>
              </a:ext>
            </a:extLst>
          </p:cNvPr>
          <p:cNvSpPr txBox="1"/>
          <p:nvPr/>
        </p:nvSpPr>
        <p:spPr>
          <a:xfrm>
            <a:off x="3050441" y="2383739"/>
            <a:ext cx="1735232" cy="523220"/>
          </a:xfrm>
          <a:prstGeom prst="rect">
            <a:avLst/>
          </a:prstGeom>
          <a:solidFill>
            <a:srgbClr val="00B0F0">
              <a:alpha val="20000"/>
            </a:srgbClr>
          </a:solidFill>
          <a:ln w="254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보조금 지급 대상자 결정 및 통보</a:t>
            </a:r>
            <a:endParaRPr lang="en-US" altLang="ko-KR" sz="14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35" name="직선 화살표 연결선 34">
            <a:extLst>
              <a:ext uri="{FF2B5EF4-FFF2-40B4-BE49-F238E27FC236}">
                <a16:creationId xmlns:a16="http://schemas.microsoft.com/office/drawing/2014/main" id="{094C60E4-77D7-43B2-B1DF-15A46EF39039}"/>
              </a:ext>
            </a:extLst>
          </p:cNvPr>
          <p:cNvCxnSpPr>
            <a:cxnSpLocks/>
            <a:stCxn id="21" idx="3"/>
            <a:endCxn id="22" idx="1"/>
          </p:cNvCxnSpPr>
          <p:nvPr/>
        </p:nvCxnSpPr>
        <p:spPr>
          <a:xfrm>
            <a:off x="1689413" y="2637619"/>
            <a:ext cx="223969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2DE2C37A-48CC-4727-B224-FDA91DC4456D}"/>
              </a:ext>
            </a:extLst>
          </p:cNvPr>
          <p:cNvSpPr txBox="1"/>
          <p:nvPr/>
        </p:nvSpPr>
        <p:spPr>
          <a:xfrm>
            <a:off x="6656824" y="1910640"/>
            <a:ext cx="721706" cy="307777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사업주</a:t>
            </a:r>
            <a:endParaRPr lang="ko-KR" altLang="en-US" sz="10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2225E90-45CC-4A3C-B22B-00C29F382AA1}"/>
              </a:ext>
            </a:extLst>
          </p:cNvPr>
          <p:cNvSpPr txBox="1"/>
          <p:nvPr/>
        </p:nvSpPr>
        <p:spPr>
          <a:xfrm>
            <a:off x="7982860" y="1910640"/>
            <a:ext cx="549953" cy="307777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공단</a:t>
            </a:r>
            <a:endParaRPr lang="en-US" altLang="ko-KR" sz="14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1C02762B-F7C3-44B9-BF7D-DFE9CB524B0C}"/>
              </a:ext>
            </a:extLst>
          </p:cNvPr>
          <p:cNvSpPr/>
          <p:nvPr/>
        </p:nvSpPr>
        <p:spPr>
          <a:xfrm>
            <a:off x="6106326" y="2008256"/>
            <a:ext cx="550498" cy="133143"/>
          </a:xfrm>
          <a:prstGeom prst="rect">
            <a:avLst/>
          </a:prstGeom>
          <a:solidFill>
            <a:srgbClr val="92D050">
              <a:alpha val="20000"/>
            </a:srgbClr>
          </a:solidFill>
          <a:ln w="254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CC3B0720-3D71-4D13-9E79-CE75B3758681}"/>
              </a:ext>
            </a:extLst>
          </p:cNvPr>
          <p:cNvSpPr/>
          <p:nvPr/>
        </p:nvSpPr>
        <p:spPr>
          <a:xfrm>
            <a:off x="7432362" y="2004448"/>
            <a:ext cx="550498" cy="133144"/>
          </a:xfrm>
          <a:prstGeom prst="rect">
            <a:avLst/>
          </a:prstGeom>
          <a:solidFill>
            <a:srgbClr val="00B0F0">
              <a:alpha val="20000"/>
            </a:srgbClr>
          </a:solidFill>
          <a:ln w="254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3276812-8DBF-4328-9AD3-D7B35EF6DB42}"/>
              </a:ext>
            </a:extLst>
          </p:cNvPr>
          <p:cNvSpPr txBox="1"/>
          <p:nvPr/>
        </p:nvSpPr>
        <p:spPr>
          <a:xfrm>
            <a:off x="5009642" y="2391755"/>
            <a:ext cx="1255972" cy="523220"/>
          </a:xfrm>
          <a:prstGeom prst="rect">
            <a:avLst/>
          </a:prstGeom>
          <a:solidFill>
            <a:srgbClr val="92D050">
              <a:alpha val="20000"/>
            </a:srgbClr>
          </a:solidFill>
          <a:ln w="254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설비투자 및</a:t>
            </a:r>
            <a:endParaRPr lang="en-US" altLang="ko-KR" sz="14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투자확인요청</a:t>
            </a:r>
            <a:endParaRPr lang="ko-KR" altLang="en-US" sz="10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A8AC0EA-2122-4338-8A7A-1BA71FDEB696}"/>
              </a:ext>
            </a:extLst>
          </p:cNvPr>
          <p:cNvSpPr txBox="1"/>
          <p:nvPr/>
        </p:nvSpPr>
        <p:spPr>
          <a:xfrm>
            <a:off x="6481620" y="2402516"/>
            <a:ext cx="913090" cy="523220"/>
          </a:xfrm>
          <a:prstGeom prst="rect">
            <a:avLst/>
          </a:prstGeom>
          <a:solidFill>
            <a:srgbClr val="00B0F0">
              <a:alpha val="20000"/>
            </a:srgbClr>
          </a:solidFill>
          <a:ln w="254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투자완료</a:t>
            </a:r>
            <a:endParaRPr lang="en-US" altLang="ko-KR" sz="14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확인</a:t>
            </a:r>
            <a:endParaRPr lang="en-US" altLang="ko-KR" sz="14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710F3267-863B-4B99-934A-800822ED9664}"/>
              </a:ext>
            </a:extLst>
          </p:cNvPr>
          <p:cNvSpPr txBox="1"/>
          <p:nvPr/>
        </p:nvSpPr>
        <p:spPr>
          <a:xfrm>
            <a:off x="7610716" y="2402516"/>
            <a:ext cx="913091" cy="523220"/>
          </a:xfrm>
          <a:prstGeom prst="rect">
            <a:avLst/>
          </a:prstGeom>
          <a:solidFill>
            <a:srgbClr val="00B0F0">
              <a:alpha val="20000"/>
            </a:srgbClr>
          </a:solidFill>
          <a:ln w="254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보조금</a:t>
            </a:r>
            <a:endParaRPr lang="en-US" altLang="ko-KR" sz="14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지급</a:t>
            </a:r>
            <a:endParaRPr lang="en-US" altLang="ko-KR" sz="14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688FA4F-7E8A-4BF2-9A75-F69B491EBE9A}"/>
              </a:ext>
            </a:extLst>
          </p:cNvPr>
          <p:cNvSpPr txBox="1"/>
          <p:nvPr/>
        </p:nvSpPr>
        <p:spPr>
          <a:xfrm>
            <a:off x="2324429" y="3545294"/>
            <a:ext cx="1090477" cy="523220"/>
          </a:xfrm>
          <a:prstGeom prst="rect">
            <a:avLst/>
          </a:prstGeom>
          <a:solidFill>
            <a:srgbClr val="92D050">
              <a:alpha val="20000"/>
            </a:srgbClr>
          </a:solidFill>
          <a:ln w="254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설비 투자</a:t>
            </a:r>
            <a:endParaRPr lang="en-US" altLang="ko-KR" sz="14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en-US" altLang="ko-KR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시설 개선</a:t>
            </a:r>
            <a:r>
              <a:rPr lang="en-US" altLang="ko-KR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0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8928F0CA-74DF-4B0B-9F8D-6EE0C7A2F9BF}"/>
              </a:ext>
            </a:extLst>
          </p:cNvPr>
          <p:cNvSpPr txBox="1"/>
          <p:nvPr/>
        </p:nvSpPr>
        <p:spPr>
          <a:xfrm>
            <a:off x="947634" y="3539508"/>
            <a:ext cx="1090477" cy="523220"/>
          </a:xfrm>
          <a:prstGeom prst="rect">
            <a:avLst/>
          </a:prstGeom>
          <a:solidFill>
            <a:srgbClr val="00B0F0">
              <a:alpha val="20000"/>
            </a:srgbClr>
          </a:solidFill>
          <a:ln w="254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지도</a:t>
            </a:r>
            <a:r>
              <a:rPr lang="en-US" altLang="ko-KR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감독</a:t>
            </a:r>
            <a:endParaRPr lang="en-US" altLang="ko-KR" sz="14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기술지도</a:t>
            </a:r>
            <a:endParaRPr lang="en-US" altLang="ko-KR" sz="14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951BC3E-640C-442B-BD81-9FD4B1758D67}"/>
              </a:ext>
            </a:extLst>
          </p:cNvPr>
          <p:cNvSpPr txBox="1"/>
          <p:nvPr/>
        </p:nvSpPr>
        <p:spPr>
          <a:xfrm>
            <a:off x="6008823" y="3536307"/>
            <a:ext cx="1332388" cy="523220"/>
          </a:xfrm>
          <a:prstGeom prst="rect">
            <a:avLst/>
          </a:prstGeom>
          <a:solidFill>
            <a:srgbClr val="00B0F0">
              <a:alpha val="20000"/>
            </a:srgbClr>
          </a:solidFill>
          <a:ln w="254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보조금 지급</a:t>
            </a:r>
            <a:endParaRPr lang="en-US" altLang="ko-KR" sz="14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대상자 결정</a:t>
            </a:r>
            <a:endParaRPr lang="en-US" altLang="ko-KR" sz="14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E397793-22AC-49E9-AB5C-704A6CA1A511}"/>
              </a:ext>
            </a:extLst>
          </p:cNvPr>
          <p:cNvSpPr txBox="1"/>
          <p:nvPr/>
        </p:nvSpPr>
        <p:spPr>
          <a:xfrm>
            <a:off x="4800624" y="3544782"/>
            <a:ext cx="913090" cy="523220"/>
          </a:xfrm>
          <a:prstGeom prst="rect">
            <a:avLst/>
          </a:prstGeom>
          <a:solidFill>
            <a:srgbClr val="00B0F0">
              <a:alpha val="20000"/>
            </a:srgbClr>
          </a:solidFill>
          <a:ln w="254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투자완료</a:t>
            </a:r>
            <a:endParaRPr lang="en-US" altLang="ko-KR" sz="14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확인</a:t>
            </a:r>
            <a:endParaRPr lang="en-US" altLang="ko-KR" sz="14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E0075C5-3A24-465D-83B3-E28540B4DA66}"/>
              </a:ext>
            </a:extLst>
          </p:cNvPr>
          <p:cNvSpPr txBox="1"/>
          <p:nvPr/>
        </p:nvSpPr>
        <p:spPr>
          <a:xfrm>
            <a:off x="7610715" y="3536307"/>
            <a:ext cx="913091" cy="523220"/>
          </a:xfrm>
          <a:prstGeom prst="rect">
            <a:avLst/>
          </a:prstGeom>
          <a:solidFill>
            <a:srgbClr val="00B0F0">
              <a:alpha val="20000"/>
            </a:srgbClr>
          </a:solidFill>
          <a:ln w="254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보조금</a:t>
            </a:r>
            <a:endParaRPr lang="en-US" altLang="ko-KR" sz="14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지급</a:t>
            </a:r>
            <a:endParaRPr lang="en-US" altLang="ko-KR" sz="14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E15B69F-CDC2-454F-8690-7B0345D67F49}"/>
              </a:ext>
            </a:extLst>
          </p:cNvPr>
          <p:cNvSpPr txBox="1"/>
          <p:nvPr/>
        </p:nvSpPr>
        <p:spPr>
          <a:xfrm>
            <a:off x="3727677" y="3545294"/>
            <a:ext cx="741779" cy="523220"/>
          </a:xfrm>
          <a:prstGeom prst="rect">
            <a:avLst/>
          </a:prstGeom>
          <a:solidFill>
            <a:srgbClr val="92D050">
              <a:alpha val="20000"/>
            </a:srgbClr>
          </a:solidFill>
          <a:ln w="254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보조금</a:t>
            </a:r>
            <a:endParaRPr lang="en-US" altLang="ko-KR" sz="14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1400" dirty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신청</a:t>
            </a:r>
            <a:endParaRPr lang="ko-KR" altLang="en-US" sz="1000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58" name="직선 화살표 연결선 57">
            <a:extLst>
              <a:ext uri="{FF2B5EF4-FFF2-40B4-BE49-F238E27FC236}">
                <a16:creationId xmlns:a16="http://schemas.microsoft.com/office/drawing/2014/main" id="{D9B9197D-E451-4F35-A3D9-3197DC20287B}"/>
              </a:ext>
            </a:extLst>
          </p:cNvPr>
          <p:cNvCxnSpPr>
            <a:cxnSpLocks/>
          </p:cNvCxnSpPr>
          <p:nvPr/>
        </p:nvCxnSpPr>
        <p:spPr>
          <a:xfrm>
            <a:off x="2826472" y="2636813"/>
            <a:ext cx="223969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화살표 연결선 58">
            <a:extLst>
              <a:ext uri="{FF2B5EF4-FFF2-40B4-BE49-F238E27FC236}">
                <a16:creationId xmlns:a16="http://schemas.microsoft.com/office/drawing/2014/main" id="{F2570419-BACC-4953-824F-FD363DA3A04C}"/>
              </a:ext>
            </a:extLst>
          </p:cNvPr>
          <p:cNvCxnSpPr>
            <a:cxnSpLocks/>
          </p:cNvCxnSpPr>
          <p:nvPr/>
        </p:nvCxnSpPr>
        <p:spPr>
          <a:xfrm>
            <a:off x="4785673" y="2636813"/>
            <a:ext cx="223969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직선 화살표 연결선 59">
            <a:extLst>
              <a:ext uri="{FF2B5EF4-FFF2-40B4-BE49-F238E27FC236}">
                <a16:creationId xmlns:a16="http://schemas.microsoft.com/office/drawing/2014/main" id="{B4C0A7C3-3F14-4151-B4B6-33636D0AD0DB}"/>
              </a:ext>
            </a:extLst>
          </p:cNvPr>
          <p:cNvCxnSpPr>
            <a:cxnSpLocks/>
          </p:cNvCxnSpPr>
          <p:nvPr/>
        </p:nvCxnSpPr>
        <p:spPr>
          <a:xfrm>
            <a:off x="6265614" y="2636813"/>
            <a:ext cx="223969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직선 화살표 연결선 60">
            <a:extLst>
              <a:ext uri="{FF2B5EF4-FFF2-40B4-BE49-F238E27FC236}">
                <a16:creationId xmlns:a16="http://schemas.microsoft.com/office/drawing/2014/main" id="{38C79DCD-D059-4200-87E5-E28D07AAF59A}"/>
              </a:ext>
            </a:extLst>
          </p:cNvPr>
          <p:cNvCxnSpPr>
            <a:cxnSpLocks/>
          </p:cNvCxnSpPr>
          <p:nvPr/>
        </p:nvCxnSpPr>
        <p:spPr>
          <a:xfrm>
            <a:off x="7394710" y="2636813"/>
            <a:ext cx="223969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직선 화살표 연결선 61">
            <a:extLst>
              <a:ext uri="{FF2B5EF4-FFF2-40B4-BE49-F238E27FC236}">
                <a16:creationId xmlns:a16="http://schemas.microsoft.com/office/drawing/2014/main" id="{DABBAAAE-159F-4E45-887F-AAB182553AA8}"/>
              </a:ext>
            </a:extLst>
          </p:cNvPr>
          <p:cNvCxnSpPr>
            <a:cxnSpLocks/>
            <a:stCxn id="49" idx="3"/>
            <a:endCxn id="48" idx="1"/>
          </p:cNvCxnSpPr>
          <p:nvPr/>
        </p:nvCxnSpPr>
        <p:spPr>
          <a:xfrm>
            <a:off x="2038111" y="3801118"/>
            <a:ext cx="286318" cy="578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직선 화살표 연결선 65">
            <a:extLst>
              <a:ext uri="{FF2B5EF4-FFF2-40B4-BE49-F238E27FC236}">
                <a16:creationId xmlns:a16="http://schemas.microsoft.com/office/drawing/2014/main" id="{C68A3D68-6B90-4A95-AE34-5B79FC22B968}"/>
              </a:ext>
            </a:extLst>
          </p:cNvPr>
          <p:cNvCxnSpPr>
            <a:cxnSpLocks/>
            <a:stCxn id="48" idx="3"/>
            <a:endCxn id="54" idx="1"/>
          </p:cNvCxnSpPr>
          <p:nvPr/>
        </p:nvCxnSpPr>
        <p:spPr>
          <a:xfrm>
            <a:off x="3414906" y="3806904"/>
            <a:ext cx="312771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직선 화살표 연결선 67">
            <a:extLst>
              <a:ext uri="{FF2B5EF4-FFF2-40B4-BE49-F238E27FC236}">
                <a16:creationId xmlns:a16="http://schemas.microsoft.com/office/drawing/2014/main" id="{3B69A93F-7967-48B5-95C5-47D9D154D24D}"/>
              </a:ext>
            </a:extLst>
          </p:cNvPr>
          <p:cNvCxnSpPr>
            <a:cxnSpLocks/>
            <a:stCxn id="54" idx="3"/>
            <a:endCxn id="52" idx="1"/>
          </p:cNvCxnSpPr>
          <p:nvPr/>
        </p:nvCxnSpPr>
        <p:spPr>
          <a:xfrm flipV="1">
            <a:off x="4469456" y="3806392"/>
            <a:ext cx="331168" cy="51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직선 화살표 연결선 77">
            <a:extLst>
              <a:ext uri="{FF2B5EF4-FFF2-40B4-BE49-F238E27FC236}">
                <a16:creationId xmlns:a16="http://schemas.microsoft.com/office/drawing/2014/main" id="{D0DC7D18-7E9D-4A96-97B8-A55CC0498949}"/>
              </a:ext>
            </a:extLst>
          </p:cNvPr>
          <p:cNvCxnSpPr>
            <a:cxnSpLocks/>
            <a:stCxn id="52" idx="3"/>
            <a:endCxn id="50" idx="1"/>
          </p:cNvCxnSpPr>
          <p:nvPr/>
        </p:nvCxnSpPr>
        <p:spPr>
          <a:xfrm flipV="1">
            <a:off x="5713714" y="3797917"/>
            <a:ext cx="295109" cy="84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직선 화살표 연결선 80">
            <a:extLst>
              <a:ext uri="{FF2B5EF4-FFF2-40B4-BE49-F238E27FC236}">
                <a16:creationId xmlns:a16="http://schemas.microsoft.com/office/drawing/2014/main" id="{1A12E8C0-8BF2-41D6-9CC7-F85DA163C571}"/>
              </a:ext>
            </a:extLst>
          </p:cNvPr>
          <p:cNvCxnSpPr>
            <a:cxnSpLocks/>
            <a:stCxn id="50" idx="3"/>
            <a:endCxn id="53" idx="1"/>
          </p:cNvCxnSpPr>
          <p:nvPr/>
        </p:nvCxnSpPr>
        <p:spPr>
          <a:xfrm>
            <a:off x="7341211" y="3797917"/>
            <a:ext cx="269504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99EE9EA7-A24B-426F-9702-F9A140F25B72}"/>
              </a:ext>
            </a:extLst>
          </p:cNvPr>
          <p:cNvSpPr txBox="1"/>
          <p:nvPr/>
        </p:nvSpPr>
        <p:spPr>
          <a:xfrm>
            <a:off x="979098" y="4114112"/>
            <a:ext cx="7570296" cy="575222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400" dirty="0">
                <a:ln w="6350">
                  <a:noFill/>
                </a:ln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400" dirty="0">
                <a:ln w="6350">
                  <a:noFill/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노동부</a:t>
            </a:r>
            <a:r>
              <a:rPr lang="en-US" altLang="ko-KR" sz="1400" dirty="0">
                <a:ln w="6350">
                  <a:noFill/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400" dirty="0">
                <a:ln w="6350">
                  <a:noFill/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공단</a:t>
            </a:r>
            <a:r>
              <a:rPr lang="en-US" altLang="ko-KR" sz="1400" dirty="0">
                <a:ln w="6350">
                  <a:noFill/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400" dirty="0">
                <a:ln w="6350">
                  <a:noFill/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지킴이 포함</a:t>
            </a:r>
            <a:r>
              <a:rPr lang="en-US" altLang="ko-KR" sz="1400" dirty="0">
                <a:ln w="6350">
                  <a:noFill/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),</a:t>
            </a:r>
            <a:r>
              <a:rPr lang="ko-KR" altLang="en-US" sz="1400" dirty="0">
                <a:ln w="6350">
                  <a:noFill/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재해예방전문지도기관</a:t>
            </a:r>
            <a:r>
              <a:rPr lang="en-US" altLang="ko-KR" sz="1400" dirty="0">
                <a:ln w="6350">
                  <a:noFill/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400" dirty="0">
                <a:ln w="6350">
                  <a:noFill/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민간위탁 등 </a:t>
            </a:r>
            <a:r>
              <a:rPr lang="ko-KR" altLang="en-US" sz="1400" dirty="0">
                <a:ln w="6350"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감독</a:t>
            </a:r>
            <a:r>
              <a:rPr lang="en-US" altLang="ko-KR" sz="1400" dirty="0">
                <a:ln w="6350"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1400" dirty="0">
                <a:ln w="6350"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점검</a:t>
            </a:r>
            <a:r>
              <a:rPr lang="en-US" altLang="ko-KR" sz="1400" dirty="0">
                <a:ln w="6350"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sz="1400" dirty="0">
                <a:ln w="6350"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기술지도</a:t>
            </a:r>
            <a:r>
              <a:rPr lang="ko-KR" altLang="en-US" sz="1400" dirty="0">
                <a:ln w="6350">
                  <a:noFill/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시</a:t>
            </a:r>
            <a:endParaRPr lang="en-US" altLang="ko-KR" sz="1400" dirty="0">
              <a:ln w="6350">
                <a:noFill/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1400" dirty="0">
                <a:ln w="6350">
                  <a:noFill/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400" dirty="0">
                <a:ln w="6350">
                  <a:noFill/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  현장에서 </a:t>
            </a:r>
            <a:r>
              <a:rPr lang="ko-KR" altLang="en-US" sz="1400" dirty="0">
                <a:ln w="6350"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신속지원 신청 확인서 작성</a:t>
            </a:r>
            <a:r>
              <a:rPr lang="ko-KR" altLang="en-US" sz="1400" dirty="0">
                <a:ln w="6350">
                  <a:noFill/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→ </a:t>
            </a:r>
            <a:r>
              <a:rPr lang="ko-KR" altLang="en-US" sz="1400" u="sng" dirty="0">
                <a:ln w="6350"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온라인 신청 시 확인서 첨부</a:t>
            </a:r>
            <a:r>
              <a:rPr lang="ko-KR" altLang="en-US" sz="1400" dirty="0">
                <a:ln w="6350">
                  <a:noFill/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sz="1000" dirty="0">
              <a:ln w="6350">
                <a:noFill/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81292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F7FDEBA4-81A6-40D6-A15E-0DB8DB1AD779}"/>
              </a:ext>
            </a:extLst>
          </p:cNvPr>
          <p:cNvSpPr/>
          <p:nvPr/>
        </p:nvSpPr>
        <p:spPr>
          <a:xfrm>
            <a:off x="287336" y="307951"/>
            <a:ext cx="6646693" cy="584775"/>
          </a:xfrm>
          <a:prstGeom prst="roundRect">
            <a:avLst>
              <a:gd name="adj" fmla="val 20899"/>
            </a:avLst>
          </a:prstGeom>
          <a:gradFill flip="none" rotWithShape="1">
            <a:gsLst>
              <a:gs pos="0">
                <a:srgbClr val="0070C0"/>
              </a:gs>
              <a:gs pos="81000">
                <a:schemeClr val="accent1">
                  <a:lumMod val="70000"/>
                  <a:lumOff val="30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600" dirty="0">
              <a:solidFill>
                <a:schemeClr val="bg1"/>
              </a:solidFill>
              <a:latin typeface="페이퍼로지 6 SemiBold" pitchFamily="2" charset="-127"/>
              <a:ea typeface="페이퍼로지 6 SemiBold" pitchFamily="2" charset="-127"/>
            </a:endParaRP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60F14440-0317-4C79-A76F-899AE3DE17BE}"/>
              </a:ext>
            </a:extLst>
          </p:cNvPr>
          <p:cNvSpPr txBox="1"/>
          <p:nvPr/>
        </p:nvSpPr>
        <p:spPr>
          <a:xfrm>
            <a:off x="706117" y="342477"/>
            <a:ext cx="61928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00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소규모 특화 안전일터 조성지원</a:t>
            </a:r>
            <a:endParaRPr lang="en-US" altLang="ko-KR" sz="3000" noProof="0" dirty="0">
              <a:solidFill>
                <a:schemeClr val="bg1"/>
              </a:solidFill>
              <a:effectLst>
                <a:outerShdw blurRad="50800" dist="38100" dir="2700000" algn="tl" rotWithShape="0">
                  <a:schemeClr val="tx1">
                    <a:alpha val="40000"/>
                  </a:schemeClr>
                </a:outerShdw>
              </a:effectLst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27" name="Oval 10">
            <a:extLst>
              <a:ext uri="{FF2B5EF4-FFF2-40B4-BE49-F238E27FC236}">
                <a16:creationId xmlns:a16="http://schemas.microsoft.com/office/drawing/2014/main" id="{A323E2CD-A313-4E3C-A975-B781271A7492}"/>
              </a:ext>
            </a:extLst>
          </p:cNvPr>
          <p:cNvSpPr/>
          <p:nvPr/>
        </p:nvSpPr>
        <p:spPr>
          <a:xfrm>
            <a:off x="104142" y="356838"/>
            <a:ext cx="472121" cy="483925"/>
          </a:xfrm>
          <a:prstGeom prst="ellipse">
            <a:avLst/>
          </a:prstGeom>
          <a:solidFill>
            <a:schemeClr val="bg1"/>
          </a:solidFill>
          <a:ln w="28575" cmpd="sng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9" name="그래픽 28">
            <a:extLst>
              <a:ext uri="{FF2B5EF4-FFF2-40B4-BE49-F238E27FC236}">
                <a16:creationId xmlns:a16="http://schemas.microsoft.com/office/drawing/2014/main" id="{E76F2636-61DE-4392-90E8-112730D5D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8341" y="445757"/>
            <a:ext cx="302421" cy="302421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CA0DDC10-1A8C-491B-917D-FD6F4BAEF4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850" y="1282724"/>
            <a:ext cx="7905750" cy="522922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B186E44-D7BC-41FB-A88B-ACBDBD7594CC}"/>
              </a:ext>
            </a:extLst>
          </p:cNvPr>
          <p:cNvSpPr txBox="1"/>
          <p:nvPr/>
        </p:nvSpPr>
        <p:spPr>
          <a:xfrm rot="20613314">
            <a:off x="1020060" y="3854679"/>
            <a:ext cx="7751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공장 등</a:t>
            </a:r>
            <a:endParaRPr lang="en-US" altLang="ko-KR" sz="105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/>
            <a:r>
              <a:rPr lang="ko-KR" altLang="en-US" sz="105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사업주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D948E4FB-A7FE-4205-96C7-E762835DDF6D}"/>
              </a:ext>
            </a:extLst>
          </p:cNvPr>
          <p:cNvGrpSpPr/>
          <p:nvPr/>
        </p:nvGrpSpPr>
        <p:grpSpPr>
          <a:xfrm>
            <a:off x="4060571" y="1753924"/>
            <a:ext cx="4691372" cy="2632553"/>
            <a:chOff x="4060571" y="1753924"/>
            <a:chExt cx="4691372" cy="2632553"/>
          </a:xfrm>
        </p:grpSpPr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29BF0BA6-F4E0-4B6B-ACB1-F10F2C599812}"/>
                </a:ext>
              </a:extLst>
            </p:cNvPr>
            <p:cNvGrpSpPr/>
            <p:nvPr/>
          </p:nvGrpSpPr>
          <p:grpSpPr>
            <a:xfrm>
              <a:off x="4060571" y="1753924"/>
              <a:ext cx="4691372" cy="2632553"/>
              <a:chOff x="9663257" y="-1349829"/>
              <a:chExt cx="4691372" cy="2632553"/>
            </a:xfrm>
          </p:grpSpPr>
          <p:sp>
            <p:nvSpPr>
              <p:cNvPr id="7" name="직사각형 6">
                <a:extLst>
                  <a:ext uri="{FF2B5EF4-FFF2-40B4-BE49-F238E27FC236}">
                    <a16:creationId xmlns:a16="http://schemas.microsoft.com/office/drawing/2014/main" id="{87620F18-798B-4300-8480-DC69DA897326}"/>
                  </a:ext>
                </a:extLst>
              </p:cNvPr>
              <p:cNvSpPr/>
              <p:nvPr/>
            </p:nvSpPr>
            <p:spPr>
              <a:xfrm>
                <a:off x="10155636" y="-1349829"/>
                <a:ext cx="4198993" cy="2632553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B05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grpSp>
            <p:nvGrpSpPr>
              <p:cNvPr id="6" name="그룹 5">
                <a:extLst>
                  <a:ext uri="{FF2B5EF4-FFF2-40B4-BE49-F238E27FC236}">
                    <a16:creationId xmlns:a16="http://schemas.microsoft.com/office/drawing/2014/main" id="{F1E65694-A635-4FFA-977D-7F669D71FD41}"/>
                  </a:ext>
                </a:extLst>
              </p:cNvPr>
              <p:cNvGrpSpPr/>
              <p:nvPr/>
            </p:nvGrpSpPr>
            <p:grpSpPr>
              <a:xfrm>
                <a:off x="9663257" y="-1119188"/>
                <a:ext cx="4505408" cy="2238375"/>
                <a:chOff x="4496057" y="1527321"/>
                <a:chExt cx="4505408" cy="2238375"/>
              </a:xfrm>
            </p:grpSpPr>
            <p:pic>
              <p:nvPicPr>
                <p:cNvPr id="4" name="그림 3">
                  <a:extLst>
                    <a:ext uri="{FF2B5EF4-FFF2-40B4-BE49-F238E27FC236}">
                      <a16:creationId xmlns:a16="http://schemas.microsoft.com/office/drawing/2014/main" id="{9C3C95B4-E648-41E8-AE68-12B8CAAEAE6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5124790" y="1527321"/>
                  <a:ext cx="3876675" cy="2238375"/>
                </a:xfrm>
                <a:prstGeom prst="rect">
                  <a:avLst/>
                </a:prstGeom>
              </p:spPr>
            </p:pic>
            <p:sp>
              <p:nvSpPr>
                <p:cNvPr id="10" name="TextBox 9">
                  <a:extLst>
                    <a:ext uri="{FF2B5EF4-FFF2-40B4-BE49-F238E27FC236}">
                      <a16:creationId xmlns:a16="http://schemas.microsoft.com/office/drawing/2014/main" id="{B6D2FF42-9E1B-4FA8-864B-00A63C8D657E}"/>
                    </a:ext>
                  </a:extLst>
                </p:cNvPr>
                <p:cNvSpPr txBox="1"/>
                <p:nvPr/>
              </p:nvSpPr>
              <p:spPr>
                <a:xfrm>
                  <a:off x="4496057" y="1527321"/>
                  <a:ext cx="424202" cy="509435"/>
                </a:xfrm>
                <a:prstGeom prst="rect">
                  <a:avLst/>
                </a:prstGeom>
                <a:noFill/>
                <a:ln w="25400"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en-US" altLang="ko-KR" sz="2400" b="1" dirty="0">
                      <a:ln w="6350">
                        <a:noFill/>
                      </a:ln>
                      <a:solidFill>
                        <a:srgbClr val="00B05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휴먼엑스포" panose="02030504000101010101" pitchFamily="18" charset="-127"/>
                      <a:ea typeface="휴먼엑스포" panose="02030504000101010101" pitchFamily="18" charset="-127"/>
                    </a:rPr>
                    <a:t>+</a:t>
                  </a:r>
                  <a:endParaRPr lang="ko-KR" altLang="en-US" sz="1400" b="1" u="sng" dirty="0">
                    <a:ln w="6350">
                      <a:noFill/>
                    </a:ln>
                    <a:solidFill>
                      <a:srgbClr val="00B05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휴먼엑스포" panose="02030504000101010101" pitchFamily="18" charset="-127"/>
                    <a:ea typeface="휴먼엑스포" panose="02030504000101010101" pitchFamily="18" charset="-127"/>
                  </a:endParaRPr>
                </a:p>
              </p:txBody>
            </p:sp>
          </p:grpSp>
        </p:grp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D0523FBB-F4C5-476E-AFD7-CF33F505329C}"/>
                </a:ext>
              </a:extLst>
            </p:cNvPr>
            <p:cNvSpPr txBox="1"/>
            <p:nvPr/>
          </p:nvSpPr>
          <p:spPr>
            <a:xfrm rot="20613314">
              <a:off x="5350177" y="3772912"/>
              <a:ext cx="775184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50" b="1" dirty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엑스포" panose="02030504000101010101" pitchFamily="18" charset="-127"/>
                  <a:ea typeface="휴먼엑스포" panose="02030504000101010101" pitchFamily="18" charset="-127"/>
                </a:rPr>
                <a:t>공장 등</a:t>
              </a:r>
              <a:endParaRPr lang="en-US" altLang="ko-KR" sz="105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endParaRPr>
            </a:p>
            <a:p>
              <a:pPr algn="ctr"/>
              <a:r>
                <a:rPr lang="ko-KR" altLang="en-US" sz="1050" b="1" dirty="0">
                  <a:solidFill>
                    <a:srgbClr val="00B05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휴먼엑스포" panose="02030504000101010101" pitchFamily="18" charset="-127"/>
                  <a:ea typeface="휴먼엑스포" panose="02030504000101010101" pitchFamily="18" charset="-127"/>
                </a:rPr>
                <a:t>사업주</a:t>
              </a: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01C9B653-3C95-489A-8138-8C1B6E79003E}"/>
              </a:ext>
            </a:extLst>
          </p:cNvPr>
          <p:cNvSpPr txBox="1"/>
          <p:nvPr/>
        </p:nvSpPr>
        <p:spPr>
          <a:xfrm rot="20613314">
            <a:off x="1328578" y="6000998"/>
            <a:ext cx="52507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건설</a:t>
            </a:r>
            <a:endParaRPr lang="en-US" altLang="ko-KR" sz="105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/>
            <a:r>
              <a:rPr lang="ko-KR" altLang="en-US" sz="105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현장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4CD9A33-D695-4BCF-8925-02725283371E}"/>
              </a:ext>
            </a:extLst>
          </p:cNvPr>
          <p:cNvSpPr txBox="1"/>
          <p:nvPr/>
        </p:nvSpPr>
        <p:spPr>
          <a:xfrm rot="20613314">
            <a:off x="5281191" y="5986917"/>
            <a:ext cx="52507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건설</a:t>
            </a:r>
            <a:endParaRPr lang="en-US" altLang="ko-KR" sz="105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/>
            <a:r>
              <a:rPr lang="ko-KR" altLang="en-US" sz="105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현장</a:t>
            </a:r>
          </a:p>
        </p:txBody>
      </p:sp>
    </p:spTree>
    <p:extLst>
      <p:ext uri="{BB962C8B-B14F-4D97-AF65-F5344CB8AC3E}">
        <p14:creationId xmlns:p14="http://schemas.microsoft.com/office/powerpoint/2010/main" val="966347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F7FDEBA4-81A6-40D6-A15E-0DB8DB1AD779}"/>
              </a:ext>
            </a:extLst>
          </p:cNvPr>
          <p:cNvSpPr/>
          <p:nvPr/>
        </p:nvSpPr>
        <p:spPr>
          <a:xfrm>
            <a:off x="287336" y="307951"/>
            <a:ext cx="6646693" cy="584775"/>
          </a:xfrm>
          <a:prstGeom prst="roundRect">
            <a:avLst>
              <a:gd name="adj" fmla="val 20899"/>
            </a:avLst>
          </a:prstGeom>
          <a:gradFill flip="none" rotWithShape="1">
            <a:gsLst>
              <a:gs pos="0">
                <a:srgbClr val="0070C0"/>
              </a:gs>
              <a:gs pos="81000">
                <a:schemeClr val="accent1">
                  <a:lumMod val="70000"/>
                  <a:lumOff val="30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600" dirty="0">
              <a:solidFill>
                <a:schemeClr val="bg1"/>
              </a:solidFill>
              <a:latin typeface="페이퍼로지 6 SemiBold" pitchFamily="2" charset="-127"/>
              <a:ea typeface="페이퍼로지 6 SemiBold" pitchFamily="2" charset="-127"/>
            </a:endParaRP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60F14440-0317-4C79-A76F-899AE3DE17BE}"/>
              </a:ext>
            </a:extLst>
          </p:cNvPr>
          <p:cNvSpPr txBox="1"/>
          <p:nvPr/>
        </p:nvSpPr>
        <p:spPr>
          <a:xfrm>
            <a:off x="706117" y="342477"/>
            <a:ext cx="61928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00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소규모 특화 안전일터 조성지원</a:t>
            </a:r>
            <a:endParaRPr lang="en-US" altLang="ko-KR" sz="3000" noProof="0" dirty="0">
              <a:solidFill>
                <a:schemeClr val="bg1"/>
              </a:solidFill>
              <a:effectLst>
                <a:outerShdw blurRad="50800" dist="38100" dir="2700000" algn="tl" rotWithShape="0">
                  <a:schemeClr val="tx1">
                    <a:alpha val="40000"/>
                  </a:schemeClr>
                </a:outerShdw>
              </a:effectLst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27" name="Oval 10">
            <a:extLst>
              <a:ext uri="{FF2B5EF4-FFF2-40B4-BE49-F238E27FC236}">
                <a16:creationId xmlns:a16="http://schemas.microsoft.com/office/drawing/2014/main" id="{A323E2CD-A313-4E3C-A975-B781271A7492}"/>
              </a:ext>
            </a:extLst>
          </p:cNvPr>
          <p:cNvSpPr/>
          <p:nvPr/>
        </p:nvSpPr>
        <p:spPr>
          <a:xfrm>
            <a:off x="104142" y="356838"/>
            <a:ext cx="472121" cy="483925"/>
          </a:xfrm>
          <a:prstGeom prst="ellipse">
            <a:avLst/>
          </a:prstGeom>
          <a:solidFill>
            <a:schemeClr val="bg1"/>
          </a:solidFill>
          <a:ln w="28575" cmpd="sng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9" name="그래픽 28">
            <a:extLst>
              <a:ext uri="{FF2B5EF4-FFF2-40B4-BE49-F238E27FC236}">
                <a16:creationId xmlns:a16="http://schemas.microsoft.com/office/drawing/2014/main" id="{E76F2636-61DE-4392-90E8-112730D5D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8341" y="445757"/>
            <a:ext cx="302421" cy="302421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BDC5010C-737B-499F-B5A9-6944602A70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487" y="1277938"/>
            <a:ext cx="7848600" cy="52006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4959D7C-ECF5-4B58-A6FC-CBE992A4FB67}"/>
              </a:ext>
            </a:extLst>
          </p:cNvPr>
          <p:cNvSpPr txBox="1"/>
          <p:nvPr/>
        </p:nvSpPr>
        <p:spPr>
          <a:xfrm rot="20613314">
            <a:off x="754189" y="2301454"/>
            <a:ext cx="52507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건설</a:t>
            </a:r>
            <a:endParaRPr lang="en-US" altLang="ko-KR" sz="105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  <a:p>
            <a:pPr algn="ctr"/>
            <a:r>
              <a:rPr lang="ko-KR" altLang="en-US" sz="105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현장</a:t>
            </a:r>
          </a:p>
        </p:txBody>
      </p:sp>
    </p:spTree>
    <p:extLst>
      <p:ext uri="{BB962C8B-B14F-4D97-AF65-F5344CB8AC3E}">
        <p14:creationId xmlns:p14="http://schemas.microsoft.com/office/powerpoint/2010/main" val="5228878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F7FDEBA4-81A6-40D6-A15E-0DB8DB1AD779}"/>
              </a:ext>
            </a:extLst>
          </p:cNvPr>
          <p:cNvSpPr/>
          <p:nvPr/>
        </p:nvSpPr>
        <p:spPr>
          <a:xfrm>
            <a:off x="287336" y="307951"/>
            <a:ext cx="6646693" cy="584775"/>
          </a:xfrm>
          <a:prstGeom prst="roundRect">
            <a:avLst>
              <a:gd name="adj" fmla="val 20899"/>
            </a:avLst>
          </a:prstGeom>
          <a:gradFill flip="none" rotWithShape="1">
            <a:gsLst>
              <a:gs pos="0">
                <a:srgbClr val="0070C0"/>
              </a:gs>
              <a:gs pos="81000">
                <a:schemeClr val="accent1">
                  <a:lumMod val="70000"/>
                  <a:lumOff val="30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600" dirty="0">
              <a:solidFill>
                <a:schemeClr val="bg1"/>
              </a:solidFill>
              <a:latin typeface="페이퍼로지 6 SemiBold" pitchFamily="2" charset="-127"/>
              <a:ea typeface="페이퍼로지 6 SemiBold" pitchFamily="2" charset="-127"/>
            </a:endParaRP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60F14440-0317-4C79-A76F-899AE3DE17BE}"/>
              </a:ext>
            </a:extLst>
          </p:cNvPr>
          <p:cNvSpPr txBox="1"/>
          <p:nvPr/>
        </p:nvSpPr>
        <p:spPr>
          <a:xfrm>
            <a:off x="706117" y="342477"/>
            <a:ext cx="61928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00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소규모 특화 안전일터 조성지원</a:t>
            </a:r>
            <a:endParaRPr lang="en-US" altLang="ko-KR" sz="3000" noProof="0" dirty="0">
              <a:solidFill>
                <a:schemeClr val="bg1"/>
              </a:solidFill>
              <a:effectLst>
                <a:outerShdw blurRad="50800" dist="38100" dir="2700000" algn="tl" rotWithShape="0">
                  <a:schemeClr val="tx1">
                    <a:alpha val="40000"/>
                  </a:schemeClr>
                </a:outerShdw>
              </a:effectLst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27" name="Oval 10">
            <a:extLst>
              <a:ext uri="{FF2B5EF4-FFF2-40B4-BE49-F238E27FC236}">
                <a16:creationId xmlns:a16="http://schemas.microsoft.com/office/drawing/2014/main" id="{A323E2CD-A313-4E3C-A975-B781271A7492}"/>
              </a:ext>
            </a:extLst>
          </p:cNvPr>
          <p:cNvSpPr/>
          <p:nvPr/>
        </p:nvSpPr>
        <p:spPr>
          <a:xfrm>
            <a:off x="104142" y="356838"/>
            <a:ext cx="472121" cy="483925"/>
          </a:xfrm>
          <a:prstGeom prst="ellipse">
            <a:avLst/>
          </a:prstGeom>
          <a:solidFill>
            <a:schemeClr val="bg1"/>
          </a:solidFill>
          <a:ln w="28575" cmpd="sng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9" name="그래픽 28">
            <a:extLst>
              <a:ext uri="{FF2B5EF4-FFF2-40B4-BE49-F238E27FC236}">
                <a16:creationId xmlns:a16="http://schemas.microsoft.com/office/drawing/2014/main" id="{E76F2636-61DE-4392-90E8-112730D5D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8341" y="445757"/>
            <a:ext cx="302421" cy="302421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F119E56A-E3EA-45F2-9A9F-C2362E1226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88" y="1277938"/>
            <a:ext cx="7867650" cy="518160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E3ABA28E-9FBC-4C0F-AF8B-4F5381C23534}"/>
              </a:ext>
            </a:extLst>
          </p:cNvPr>
          <p:cNvPicPr preferRelativeResize="0"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809662" y="1841500"/>
            <a:ext cx="3510738" cy="214693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E079B86B-2B82-40E4-A946-16DA4EDF4E1D}"/>
              </a:ext>
            </a:extLst>
          </p:cNvPr>
          <p:cNvPicPr preferRelativeResize="0"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4823600" y="1851344"/>
            <a:ext cx="3510738" cy="214693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8E04066D-83D1-4C80-97B8-8E1E3D9F5E51}"/>
              </a:ext>
            </a:extLst>
          </p:cNvPr>
          <p:cNvPicPr preferRelativeResize="0"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809662" y="4342762"/>
            <a:ext cx="3510738" cy="214693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F8B2B1D2-A9BD-4630-A28E-19DA51524A33}"/>
              </a:ext>
            </a:extLst>
          </p:cNvPr>
          <p:cNvPicPr preferRelativeResize="0">
            <a:picLocks/>
          </p:cNvPicPr>
          <p:nvPr/>
        </p:nvPicPr>
        <p:blipFill>
          <a:blip r:embed="rId8"/>
          <a:stretch>
            <a:fillRect/>
          </a:stretch>
        </p:blipFill>
        <p:spPr>
          <a:xfrm>
            <a:off x="4823600" y="4342762"/>
            <a:ext cx="3510738" cy="214693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04992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F7FDEBA4-81A6-40D6-A15E-0DB8DB1AD779}"/>
              </a:ext>
            </a:extLst>
          </p:cNvPr>
          <p:cNvSpPr/>
          <p:nvPr/>
        </p:nvSpPr>
        <p:spPr>
          <a:xfrm>
            <a:off x="287336" y="307951"/>
            <a:ext cx="6646693" cy="584775"/>
          </a:xfrm>
          <a:prstGeom prst="roundRect">
            <a:avLst>
              <a:gd name="adj" fmla="val 20899"/>
            </a:avLst>
          </a:prstGeom>
          <a:gradFill flip="none" rotWithShape="1">
            <a:gsLst>
              <a:gs pos="0">
                <a:srgbClr val="0070C0"/>
              </a:gs>
              <a:gs pos="81000">
                <a:schemeClr val="accent1">
                  <a:lumMod val="70000"/>
                  <a:lumOff val="30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600" dirty="0">
              <a:solidFill>
                <a:schemeClr val="bg1"/>
              </a:solidFill>
              <a:latin typeface="페이퍼로지 6 SemiBold" pitchFamily="2" charset="-127"/>
              <a:ea typeface="페이퍼로지 6 SemiBold" pitchFamily="2" charset="-127"/>
            </a:endParaRP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60F14440-0317-4C79-A76F-899AE3DE17BE}"/>
              </a:ext>
            </a:extLst>
          </p:cNvPr>
          <p:cNvSpPr txBox="1"/>
          <p:nvPr/>
        </p:nvSpPr>
        <p:spPr>
          <a:xfrm>
            <a:off x="706117" y="342477"/>
            <a:ext cx="61928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00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소규모 특화 안전일터 조성지원</a:t>
            </a:r>
            <a:endParaRPr lang="en-US" altLang="ko-KR" sz="3000" noProof="0" dirty="0">
              <a:solidFill>
                <a:schemeClr val="bg1"/>
              </a:solidFill>
              <a:effectLst>
                <a:outerShdw blurRad="50800" dist="38100" dir="2700000" algn="tl" rotWithShape="0">
                  <a:schemeClr val="tx1">
                    <a:alpha val="40000"/>
                  </a:schemeClr>
                </a:outerShdw>
              </a:effectLst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27" name="Oval 10">
            <a:extLst>
              <a:ext uri="{FF2B5EF4-FFF2-40B4-BE49-F238E27FC236}">
                <a16:creationId xmlns:a16="http://schemas.microsoft.com/office/drawing/2014/main" id="{A323E2CD-A313-4E3C-A975-B781271A7492}"/>
              </a:ext>
            </a:extLst>
          </p:cNvPr>
          <p:cNvSpPr/>
          <p:nvPr/>
        </p:nvSpPr>
        <p:spPr>
          <a:xfrm>
            <a:off x="104142" y="356838"/>
            <a:ext cx="472121" cy="483925"/>
          </a:xfrm>
          <a:prstGeom prst="ellipse">
            <a:avLst/>
          </a:prstGeom>
          <a:solidFill>
            <a:schemeClr val="bg1"/>
          </a:solidFill>
          <a:ln w="28575" cmpd="sng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9" name="그래픽 28">
            <a:extLst>
              <a:ext uri="{FF2B5EF4-FFF2-40B4-BE49-F238E27FC236}">
                <a16:creationId xmlns:a16="http://schemas.microsoft.com/office/drawing/2014/main" id="{E76F2636-61DE-4392-90E8-112730D5D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8341" y="445757"/>
            <a:ext cx="302421" cy="302421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B9620564-A300-4829-8CD9-5931D3196C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88" y="1277938"/>
            <a:ext cx="7915275" cy="5238750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FFCD1FB6-70B7-4BC8-9713-69ABC0FF02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837" y="1893888"/>
            <a:ext cx="6893717" cy="459581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34174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B8B9CE7-77CF-4714-A224-28B89F16FAEA}"/>
              </a:ext>
            </a:extLst>
          </p:cNvPr>
          <p:cNvSpPr/>
          <p:nvPr/>
        </p:nvSpPr>
        <p:spPr>
          <a:xfrm>
            <a:off x="287336" y="307951"/>
            <a:ext cx="6646693" cy="584775"/>
          </a:xfrm>
          <a:prstGeom prst="roundRect">
            <a:avLst>
              <a:gd name="adj" fmla="val 20899"/>
            </a:avLst>
          </a:prstGeom>
          <a:gradFill flip="none" rotWithShape="1">
            <a:gsLst>
              <a:gs pos="0">
                <a:srgbClr val="0070C0"/>
              </a:gs>
              <a:gs pos="81000">
                <a:schemeClr val="accent1">
                  <a:lumMod val="70000"/>
                  <a:lumOff val="30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600" dirty="0">
              <a:solidFill>
                <a:schemeClr val="bg1"/>
              </a:solidFill>
              <a:latin typeface="페이퍼로지 6 SemiBold" pitchFamily="2" charset="-127"/>
              <a:ea typeface="페이퍼로지 6 SemiBold" pitchFamily="2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902252-D137-41CF-A584-21DF3ADA2C67}"/>
              </a:ext>
            </a:extLst>
          </p:cNvPr>
          <p:cNvSpPr txBox="1"/>
          <p:nvPr/>
        </p:nvSpPr>
        <p:spPr>
          <a:xfrm>
            <a:off x="706117" y="342477"/>
            <a:ext cx="61928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00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(</a:t>
            </a:r>
            <a:r>
              <a:rPr lang="ko-KR" altLang="en-US" sz="300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참고</a:t>
            </a:r>
            <a:r>
              <a:rPr lang="en-US" altLang="ko-KR" sz="300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) </a:t>
            </a:r>
            <a:r>
              <a:rPr lang="ko-KR" altLang="en-US" sz="300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재정사업 </a:t>
            </a:r>
            <a:r>
              <a:rPr lang="en-US" altLang="ko-KR" sz="300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OPS</a:t>
            </a:r>
            <a:endParaRPr lang="en-US" altLang="ko-KR" sz="3000" noProof="0" dirty="0">
              <a:solidFill>
                <a:schemeClr val="bg1"/>
              </a:solidFill>
              <a:effectLst>
                <a:outerShdw blurRad="50800" dist="38100" dir="2700000" algn="tl" rotWithShape="0">
                  <a:schemeClr val="tx1">
                    <a:alpha val="40000"/>
                  </a:schemeClr>
                </a:outerShdw>
              </a:effectLst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8" name="Oval 10">
            <a:extLst>
              <a:ext uri="{FF2B5EF4-FFF2-40B4-BE49-F238E27FC236}">
                <a16:creationId xmlns:a16="http://schemas.microsoft.com/office/drawing/2014/main" id="{2626D190-093C-40A5-B350-7D307E0CEB1C}"/>
              </a:ext>
            </a:extLst>
          </p:cNvPr>
          <p:cNvSpPr/>
          <p:nvPr/>
        </p:nvSpPr>
        <p:spPr>
          <a:xfrm>
            <a:off x="104142" y="356838"/>
            <a:ext cx="472121" cy="483925"/>
          </a:xfrm>
          <a:prstGeom prst="ellipse">
            <a:avLst/>
          </a:prstGeom>
          <a:solidFill>
            <a:schemeClr val="bg1"/>
          </a:solidFill>
          <a:ln w="28575" cmpd="sng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9767CE1A-5287-4DFF-933F-04D8BEB070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8341" y="445757"/>
            <a:ext cx="302421" cy="302421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B4430A19-A0D5-4146-9E1D-89E20725E0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084" y="1268413"/>
            <a:ext cx="4054669" cy="545053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33F842CD-2145-4E21-BF50-BCF7B93BBE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7874" y="1268412"/>
            <a:ext cx="4054667" cy="545483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593017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07BAD8DF-9DB2-470F-A1D4-D46ADE5E2BFC}"/>
              </a:ext>
            </a:extLst>
          </p:cNvPr>
          <p:cNvSpPr/>
          <p:nvPr/>
        </p:nvSpPr>
        <p:spPr>
          <a:xfrm>
            <a:off x="287336" y="307951"/>
            <a:ext cx="6646693" cy="584775"/>
          </a:xfrm>
          <a:prstGeom prst="roundRect">
            <a:avLst>
              <a:gd name="adj" fmla="val 20899"/>
            </a:avLst>
          </a:prstGeom>
          <a:gradFill flip="none" rotWithShape="1">
            <a:gsLst>
              <a:gs pos="0">
                <a:srgbClr val="0070C0"/>
              </a:gs>
              <a:gs pos="81000">
                <a:schemeClr val="accent1">
                  <a:lumMod val="70000"/>
                  <a:lumOff val="30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600" dirty="0">
              <a:solidFill>
                <a:schemeClr val="bg1"/>
              </a:solidFill>
              <a:latin typeface="페이퍼로지 6 SemiBold" pitchFamily="2" charset="-127"/>
              <a:ea typeface="페이퍼로지 6 SemiBold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69044E4-97F8-436B-83D0-C05E062D1B5D}"/>
              </a:ext>
            </a:extLst>
          </p:cNvPr>
          <p:cNvSpPr txBox="1"/>
          <p:nvPr/>
        </p:nvSpPr>
        <p:spPr>
          <a:xfrm>
            <a:off x="706117" y="342477"/>
            <a:ext cx="61928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00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(</a:t>
            </a:r>
            <a:r>
              <a:rPr lang="ko-KR" altLang="en-US" sz="300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참고</a:t>
            </a:r>
            <a:r>
              <a:rPr lang="en-US" altLang="ko-KR" sz="300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) </a:t>
            </a:r>
            <a:r>
              <a:rPr lang="ko-KR" altLang="en-US" sz="300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재정사업 </a:t>
            </a:r>
            <a:r>
              <a:rPr lang="en-US" altLang="ko-KR" sz="3000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</a:effectLst>
                <a:latin typeface="휴먼엑스포" panose="02030504000101010101" pitchFamily="18" charset="-127"/>
                <a:ea typeface="휴먼엑스포" panose="02030504000101010101" pitchFamily="18" charset="-127"/>
              </a:rPr>
              <a:t>OPS</a:t>
            </a:r>
            <a:endParaRPr lang="en-US" altLang="ko-KR" sz="3000" noProof="0" dirty="0">
              <a:solidFill>
                <a:schemeClr val="bg1"/>
              </a:solidFill>
              <a:effectLst>
                <a:outerShdw blurRad="50800" dist="38100" dir="2700000" algn="tl" rotWithShape="0">
                  <a:schemeClr val="tx1">
                    <a:alpha val="40000"/>
                  </a:schemeClr>
                </a:outerShdw>
              </a:effectLst>
              <a:latin typeface="휴먼엑스포" panose="02030504000101010101" pitchFamily="18" charset="-127"/>
              <a:ea typeface="휴먼엑스포" panose="02030504000101010101" pitchFamily="18" charset="-127"/>
            </a:endParaRPr>
          </a:p>
        </p:txBody>
      </p:sp>
      <p:sp>
        <p:nvSpPr>
          <p:cNvPr id="10" name="Oval 10">
            <a:extLst>
              <a:ext uri="{FF2B5EF4-FFF2-40B4-BE49-F238E27FC236}">
                <a16:creationId xmlns:a16="http://schemas.microsoft.com/office/drawing/2014/main" id="{C1B0EDDE-D6B1-413E-B57E-413E557F6C6B}"/>
              </a:ext>
            </a:extLst>
          </p:cNvPr>
          <p:cNvSpPr/>
          <p:nvPr/>
        </p:nvSpPr>
        <p:spPr>
          <a:xfrm>
            <a:off x="104142" y="356838"/>
            <a:ext cx="472121" cy="483925"/>
          </a:xfrm>
          <a:prstGeom prst="ellipse">
            <a:avLst/>
          </a:prstGeom>
          <a:solidFill>
            <a:schemeClr val="bg1"/>
          </a:solidFill>
          <a:ln w="28575" cmpd="sng"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35D51DCC-A8D8-4CFD-973A-2A315BE0B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98341" y="445757"/>
            <a:ext cx="302421" cy="302421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047D8030-1C1A-4DA7-8203-685CBCCBCC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336" y="1277638"/>
            <a:ext cx="4051470" cy="545053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798C1AB8-1812-4652-8A8E-F34A6DD1C7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4413" y="1268413"/>
            <a:ext cx="4051470" cy="545976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64422610"/>
      </p:ext>
    </p:extLst>
  </p:cSld>
  <p:clrMapOvr>
    <a:masterClrMapping/>
  </p:clrMapOvr>
</p:sld>
</file>

<file path=ppt/theme/theme1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728</TotalTime>
  <Words>159</Words>
  <Application>Microsoft Office PowerPoint</Application>
  <PresentationFormat>화면 슬라이드 쇼(4:3)</PresentationFormat>
  <Paragraphs>64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6" baseType="lpstr">
      <vt:lpstr>HY견고딕</vt:lpstr>
      <vt:lpstr>맑은 고딕</vt:lpstr>
      <vt:lpstr>페이퍼로지 6 SemiBold</vt:lpstr>
      <vt:lpstr>휴먼엑스포</vt:lpstr>
      <vt:lpstr>Arial</vt:lpstr>
      <vt:lpstr>1_디자인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KOSHA_User</dc:creator>
  <cp:lastModifiedBy>user</cp:lastModifiedBy>
  <cp:revision>35</cp:revision>
  <cp:lastPrinted>2026-03-17T07:38:08Z</cp:lastPrinted>
  <dcterms:created xsi:type="dcterms:W3CDTF">2025-12-30T06:28:23Z</dcterms:created>
  <dcterms:modified xsi:type="dcterms:W3CDTF">2026-04-14T07:15:09Z</dcterms:modified>
</cp:coreProperties>
</file>