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780" r:id="rId1"/>
    <p:sldMasterId id="2147483781" r:id="rId2"/>
    <p:sldMasterId id="2147483782" r:id="rId3"/>
    <p:sldMasterId id="2147483783" r:id="rId4"/>
  </p:sldMasterIdLst>
  <p:notesMasterIdLst>
    <p:notesMasterId r:id="rId24"/>
  </p:notesMasterIdLst>
  <p:handoutMasterIdLst>
    <p:handoutMasterId r:id="rId25"/>
  </p:handoutMasterIdLst>
  <p:sldIdLst>
    <p:sldId id="256" r:id="rId5"/>
    <p:sldId id="257" r:id="rId6"/>
    <p:sldId id="664" r:id="rId7"/>
    <p:sldId id="652" r:id="rId8"/>
    <p:sldId id="620" r:id="rId9"/>
    <p:sldId id="653" r:id="rId10"/>
    <p:sldId id="626" r:id="rId11"/>
    <p:sldId id="671" r:id="rId12"/>
    <p:sldId id="672" r:id="rId13"/>
    <p:sldId id="673" r:id="rId14"/>
    <p:sldId id="674" r:id="rId15"/>
    <p:sldId id="654" r:id="rId16"/>
    <p:sldId id="657" r:id="rId17"/>
    <p:sldId id="660" r:id="rId18"/>
    <p:sldId id="662" r:id="rId19"/>
    <p:sldId id="665" r:id="rId20"/>
    <p:sldId id="666" r:id="rId21"/>
    <p:sldId id="667" r:id="rId22"/>
    <p:sldId id="434" r:id="rId23"/>
  </p:sldIdLst>
  <p:sldSz cx="9144000" cy="6858000" type="screen4x3"/>
  <p:notesSz cx="6807200" cy="9939338"/>
  <p:embeddedFontLst>
    <p:embeddedFont>
      <p:font typeface="나눔고딕OTF ExtraBold" panose="020B0600000101010101" charset="-127"/>
      <p:bold r:id="rId26"/>
    </p:embeddedFont>
    <p:embeddedFont>
      <p:font typeface="Calibri" panose="020F0502020204030204" pitchFamily="34" charset="0"/>
      <p:regular r:id="rId27"/>
      <p:bold r:id="rId28"/>
      <p:italic r:id="rId29"/>
      <p:boldItalic r:id="rId30"/>
    </p:embeddedFont>
    <p:embeddedFont>
      <p:font typeface="맑은 고딕" panose="020B0503020000020004" pitchFamily="50" charset="-127"/>
      <p:regular r:id="rId31"/>
      <p:bold r:id="rId3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7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04BC"/>
    <a:srgbClr val="262626"/>
    <a:srgbClr val="16D9EE"/>
    <a:srgbClr val="0EAFC0"/>
    <a:srgbClr val="239EAB"/>
    <a:srgbClr val="E5F3F7"/>
    <a:srgbClr val="F2F7F8"/>
    <a:srgbClr val="404040"/>
    <a:srgbClr val="9CC6D1"/>
    <a:srgbClr val="308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660B408-B3CF-4A94-85FC-2B1E0A45F4A2}" styleName="어두운 스타일 2 - 강조 1/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301B821-A1FF-4177-AEE7-76D212191A09}" styleName="보통 스타일 1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보통 스타일 1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7292A2E-F333-43FB-9621-5CBBE7FDCDCB}" styleName="밝은 스타일 2 - 강조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TxStyle/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TxStyle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TxStyle/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C4B1156A-380E-4F78-BDF5-A606A8083BF9}" styleName="보통 스타일 4 - 강조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BC89EF96-8CEA-46FF-86C4-4CE0E7609802}" styleName="밝은 스타일 3 - 강조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46F890A9-2807-4EBB-B81D-B2AA78EC7F39}" styleName="어두운 스타일 2 - 강조 5/강조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9CF1AB2-1976-4502-BF36-3FF5EA218861}" styleName="보통 스타일 4 - 강조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1EBBBCC-DAD2-459C-BE2E-F6DE35CF9A28}" styleName="어두운 스타일 2 - 강조 3/강조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보통 스타일 1 - 강조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TxStyle/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D083AE6-46FA-4A59-8FB0-9F97EB10719F}" styleName="밝은 스타일 3 - 강조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2838BEF-8BB2-4498-84A7-C5851F593DF1}" styleName="보통 스타일 4 - 강조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86406" autoAdjust="0"/>
  </p:normalViewPr>
  <p:slideViewPr>
    <p:cSldViewPr snapToGrid="0" snapToObjects="1">
      <p:cViewPr varScale="1">
        <p:scale>
          <a:sx n="85" d="100"/>
          <a:sy n="85" d="100"/>
        </p:scale>
        <p:origin x="84" y="90"/>
      </p:cViewPr>
      <p:guideLst>
        <p:guide orient="horz" pos="2158"/>
        <p:guide pos="2878"/>
      </p:guideLst>
    </p:cSldViewPr>
  </p:slideViewPr>
  <p:outlineViewPr>
    <p:cViewPr>
      <p:scale>
        <a:sx n="75" d="100"/>
        <a:sy n="75" d="100"/>
      </p:scale>
      <p:origin x="0" y="0"/>
    </p:cViewPr>
  </p:outlineViewPr>
  <p:notesTextViewPr>
    <p:cViewPr>
      <p:scale>
        <a:sx n="150" d="100"/>
        <a:sy n="15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1.fntdata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font" Target="fonts/font3.fntdata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font" Target="fonts/font6.fntdata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4E602D7-59A9-4C75-B4F5-869D367CC5C2}" type="doc">
      <dgm:prSet loTypeId="urn:microsoft.com/office/officeart/2005/8/layout/venn1" loCatId="relationship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pPr latinLnBrk="1"/>
          <a:endParaRPr lang="ko-KR" altLang="en-US"/>
        </a:p>
      </dgm:t>
    </dgm:pt>
    <dgm:pt modelId="{E4E7EE65-2636-4EC1-82A3-2A0815BDFB4C}">
      <dgm:prSet/>
      <dgm:spPr/>
      <dgm:t>
        <a:bodyPr/>
        <a:lstStyle/>
        <a:p>
          <a:pPr rtl="0" latinLnBrk="1"/>
          <a:r>
            <a:rPr 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산재보험료 절감</a:t>
          </a:r>
          <a:endParaRPr lang="ko-KR" dirty="0">
            <a:solidFill>
              <a:schemeClr val="tx1">
                <a:lumMod val="85000"/>
                <a:lumOff val="15000"/>
              </a:schemeClr>
            </a:solidFill>
            <a:latin typeface="나눔스퀘어OTF Bold" panose="020B0600000101010101" pitchFamily="34" charset="-127"/>
            <a:ea typeface="나눔스퀘어OTF Bold" panose="020B0600000101010101" pitchFamily="34" charset="-127"/>
          </a:endParaRPr>
        </a:p>
      </dgm:t>
    </dgm:pt>
    <dgm:pt modelId="{BA8CE1F9-D9F5-4FDD-8141-19CB767604E0}" type="parTrans" cxnId="{60BD04DA-FD0C-42EC-8075-D8EE1FDA3F7E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4BE288C9-DED9-4CC1-A71D-DEFA55D547BD}" type="sibTrans" cxnId="{60BD04DA-FD0C-42EC-8075-D8EE1FDA3F7E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E8FC32FA-6213-4521-ADCE-75398C0DA1F9}">
      <dgm:prSet/>
      <dgm:spPr/>
      <dgm:t>
        <a:bodyPr/>
        <a:lstStyle/>
        <a:p>
          <a:pPr rtl="0" latinLnBrk="1"/>
          <a:r>
            <a:rPr 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재해에 따른 직간접적인 </a:t>
          </a:r>
          <a:r>
            <a: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 </a:t>
          </a:r>
          <a:r>
            <a:rPr 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손실비용 절감</a:t>
          </a:r>
          <a:endParaRPr lang="ko-KR" dirty="0">
            <a:solidFill>
              <a:schemeClr val="tx1">
                <a:lumMod val="85000"/>
                <a:lumOff val="15000"/>
              </a:schemeClr>
            </a:solidFill>
            <a:latin typeface="나눔스퀘어OTF Bold" panose="020B0600000101010101" pitchFamily="34" charset="-127"/>
            <a:ea typeface="나눔스퀘어OTF Bold" panose="020B0600000101010101" pitchFamily="34" charset="-127"/>
          </a:endParaRPr>
        </a:p>
      </dgm:t>
    </dgm:pt>
    <dgm:pt modelId="{3C139255-A50E-412E-AB1F-594EA87FB296}" type="parTrans" cxnId="{0B3F5072-3432-4EC4-83D5-B3E815987BF6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650DE955-AE89-47A1-9697-563D5F99E71A}" type="sibTrans" cxnId="{0B3F5072-3432-4EC4-83D5-B3E815987BF6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11749CF6-B6F5-4757-9C55-973000BAD37D}">
      <dgm:prSet/>
      <dgm:spPr/>
      <dgm:t>
        <a:bodyPr/>
        <a:lstStyle/>
        <a:p>
          <a:pPr rtl="0" latinLnBrk="1"/>
          <a:r>
            <a:rPr 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정부규제완화 행정업무부담 경감</a:t>
          </a:r>
          <a:endParaRPr lang="ko-KR" dirty="0">
            <a:solidFill>
              <a:schemeClr val="tx1">
                <a:lumMod val="85000"/>
                <a:lumOff val="15000"/>
              </a:schemeClr>
            </a:solidFill>
            <a:latin typeface="나눔스퀘어OTF Bold" panose="020B0600000101010101" pitchFamily="34" charset="-127"/>
            <a:ea typeface="나눔스퀘어OTF Bold" panose="020B0600000101010101" pitchFamily="34" charset="-127"/>
          </a:endParaRPr>
        </a:p>
      </dgm:t>
    </dgm:pt>
    <dgm:pt modelId="{DEEE371E-FDE2-4526-AC1A-C2E60B7DE1E0}" type="parTrans" cxnId="{E2DE0A9F-6B26-4F15-89AE-E3AB3FAEA6E3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729F1995-8142-438D-83C3-81299705B214}" type="sibTrans" cxnId="{E2DE0A9F-6B26-4F15-89AE-E3AB3FAEA6E3}">
      <dgm:prSet/>
      <dgm:spPr/>
      <dgm:t>
        <a:bodyPr/>
        <a:lstStyle/>
        <a:p>
          <a:pPr latinLnBrk="1"/>
          <a:endParaRPr lang="ko-KR" altLang="en-US">
            <a:solidFill>
              <a:schemeClr val="tx1">
                <a:lumMod val="85000"/>
                <a:lumOff val="15000"/>
              </a:schemeClr>
            </a:solidFill>
          </a:endParaRPr>
        </a:p>
      </dgm:t>
    </dgm:pt>
    <dgm:pt modelId="{341286D9-F133-4728-9D1A-1D1B66AFB3B2}" type="pres">
      <dgm:prSet presAssocID="{E4E602D7-59A9-4C75-B4F5-869D367CC5C2}" presName="compositeShape" presStyleCnt="0">
        <dgm:presLayoutVars>
          <dgm:chMax val="7"/>
          <dgm:dir/>
          <dgm:resizeHandles val="exact"/>
        </dgm:presLayoutVars>
      </dgm:prSet>
      <dgm:spPr/>
    </dgm:pt>
    <dgm:pt modelId="{73531793-8848-48D9-B572-42FBB8EAD219}" type="pres">
      <dgm:prSet presAssocID="{E4E7EE65-2636-4EC1-82A3-2A0815BDFB4C}" presName="circ1" presStyleLbl="vennNode1" presStyleIdx="0" presStyleCnt="3"/>
      <dgm:spPr/>
    </dgm:pt>
    <dgm:pt modelId="{40FC5B26-53B3-4BAD-B77B-8F6908AFA423}" type="pres">
      <dgm:prSet presAssocID="{E4E7EE65-2636-4EC1-82A3-2A0815BDFB4C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B7BCBE73-FA50-431A-8123-517DD672927E}" type="pres">
      <dgm:prSet presAssocID="{E8FC32FA-6213-4521-ADCE-75398C0DA1F9}" presName="circ2" presStyleLbl="vennNode1" presStyleIdx="1" presStyleCnt="3"/>
      <dgm:spPr/>
    </dgm:pt>
    <dgm:pt modelId="{8DCE350A-C92D-438E-81E7-BFE34DC3ABD2}" type="pres">
      <dgm:prSet presAssocID="{E8FC32FA-6213-4521-ADCE-75398C0DA1F9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495EE02D-D5BF-4BCB-AE33-968A916DDB03}" type="pres">
      <dgm:prSet presAssocID="{11749CF6-B6F5-4757-9C55-973000BAD37D}" presName="circ3" presStyleLbl="vennNode1" presStyleIdx="2" presStyleCnt="3"/>
      <dgm:spPr/>
    </dgm:pt>
    <dgm:pt modelId="{C9944A44-F37C-4EAD-985C-03DBF137EE1A}" type="pres">
      <dgm:prSet presAssocID="{11749CF6-B6F5-4757-9C55-973000BAD37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0F799106-FB5E-4E0B-976F-68A12A80AD9A}" type="presOf" srcId="{E8FC32FA-6213-4521-ADCE-75398C0DA1F9}" destId="{8DCE350A-C92D-438E-81E7-BFE34DC3ABD2}" srcOrd="1" destOrd="0" presId="urn:microsoft.com/office/officeart/2005/8/layout/venn1"/>
    <dgm:cxn modelId="{814FAC2D-075B-49E1-98C8-9EE7A665F589}" type="presOf" srcId="{11749CF6-B6F5-4757-9C55-973000BAD37D}" destId="{C9944A44-F37C-4EAD-985C-03DBF137EE1A}" srcOrd="1" destOrd="0" presId="urn:microsoft.com/office/officeart/2005/8/layout/venn1"/>
    <dgm:cxn modelId="{0B3F5072-3432-4EC4-83D5-B3E815987BF6}" srcId="{E4E602D7-59A9-4C75-B4F5-869D367CC5C2}" destId="{E8FC32FA-6213-4521-ADCE-75398C0DA1F9}" srcOrd="1" destOrd="0" parTransId="{3C139255-A50E-412E-AB1F-594EA87FB296}" sibTransId="{650DE955-AE89-47A1-9697-563D5F99E71A}"/>
    <dgm:cxn modelId="{E2DE0A9F-6B26-4F15-89AE-E3AB3FAEA6E3}" srcId="{E4E602D7-59A9-4C75-B4F5-869D367CC5C2}" destId="{11749CF6-B6F5-4757-9C55-973000BAD37D}" srcOrd="2" destOrd="0" parTransId="{DEEE371E-FDE2-4526-AC1A-C2E60B7DE1E0}" sibTransId="{729F1995-8142-438D-83C3-81299705B214}"/>
    <dgm:cxn modelId="{6E42ADA3-223E-464B-A101-6348D22E38AF}" type="presOf" srcId="{11749CF6-B6F5-4757-9C55-973000BAD37D}" destId="{495EE02D-D5BF-4BCB-AE33-968A916DDB03}" srcOrd="0" destOrd="0" presId="urn:microsoft.com/office/officeart/2005/8/layout/venn1"/>
    <dgm:cxn modelId="{BEF88FBA-7216-499D-BF3C-3DFCF92977B0}" type="presOf" srcId="{E4E7EE65-2636-4EC1-82A3-2A0815BDFB4C}" destId="{40FC5B26-53B3-4BAD-B77B-8F6908AFA423}" srcOrd="1" destOrd="0" presId="urn:microsoft.com/office/officeart/2005/8/layout/venn1"/>
    <dgm:cxn modelId="{CE12CACD-7278-4C0C-B34B-5C46DCD00DD9}" type="presOf" srcId="{E4E602D7-59A9-4C75-B4F5-869D367CC5C2}" destId="{341286D9-F133-4728-9D1A-1D1B66AFB3B2}" srcOrd="0" destOrd="0" presId="urn:microsoft.com/office/officeart/2005/8/layout/venn1"/>
    <dgm:cxn modelId="{60BD04DA-FD0C-42EC-8075-D8EE1FDA3F7E}" srcId="{E4E602D7-59A9-4C75-B4F5-869D367CC5C2}" destId="{E4E7EE65-2636-4EC1-82A3-2A0815BDFB4C}" srcOrd="0" destOrd="0" parTransId="{BA8CE1F9-D9F5-4FDD-8141-19CB767604E0}" sibTransId="{4BE288C9-DED9-4CC1-A71D-DEFA55D547BD}"/>
    <dgm:cxn modelId="{84C6BAFD-6F2C-4A38-9BC2-BB14D99D991B}" type="presOf" srcId="{E8FC32FA-6213-4521-ADCE-75398C0DA1F9}" destId="{B7BCBE73-FA50-431A-8123-517DD672927E}" srcOrd="0" destOrd="0" presId="urn:microsoft.com/office/officeart/2005/8/layout/venn1"/>
    <dgm:cxn modelId="{AC2FD6FF-955F-4970-A099-824723224D65}" type="presOf" srcId="{E4E7EE65-2636-4EC1-82A3-2A0815BDFB4C}" destId="{73531793-8848-48D9-B572-42FBB8EAD219}" srcOrd="0" destOrd="0" presId="urn:microsoft.com/office/officeart/2005/8/layout/venn1"/>
    <dgm:cxn modelId="{4BAE1CD9-52BA-4EC6-9E3B-7193EDBDA040}" type="presParOf" srcId="{341286D9-F133-4728-9D1A-1D1B66AFB3B2}" destId="{73531793-8848-48D9-B572-42FBB8EAD219}" srcOrd="0" destOrd="0" presId="urn:microsoft.com/office/officeart/2005/8/layout/venn1"/>
    <dgm:cxn modelId="{F1A076CC-410B-46AB-AE09-BAC91CEAE765}" type="presParOf" srcId="{341286D9-F133-4728-9D1A-1D1B66AFB3B2}" destId="{40FC5B26-53B3-4BAD-B77B-8F6908AFA423}" srcOrd="1" destOrd="0" presId="urn:microsoft.com/office/officeart/2005/8/layout/venn1"/>
    <dgm:cxn modelId="{69F495F9-2E3E-4FC8-B00A-60CD86B6706F}" type="presParOf" srcId="{341286D9-F133-4728-9D1A-1D1B66AFB3B2}" destId="{B7BCBE73-FA50-431A-8123-517DD672927E}" srcOrd="2" destOrd="0" presId="urn:microsoft.com/office/officeart/2005/8/layout/venn1"/>
    <dgm:cxn modelId="{A6215477-E28F-4A2F-BA57-B30CA26C2C6E}" type="presParOf" srcId="{341286D9-F133-4728-9D1A-1D1B66AFB3B2}" destId="{8DCE350A-C92D-438E-81E7-BFE34DC3ABD2}" srcOrd="3" destOrd="0" presId="urn:microsoft.com/office/officeart/2005/8/layout/venn1"/>
    <dgm:cxn modelId="{5569FF9E-F82C-4A4B-85B0-12F681BB8497}" type="presParOf" srcId="{341286D9-F133-4728-9D1A-1D1B66AFB3B2}" destId="{495EE02D-D5BF-4BCB-AE33-968A916DDB03}" srcOrd="4" destOrd="0" presId="urn:microsoft.com/office/officeart/2005/8/layout/venn1"/>
    <dgm:cxn modelId="{A5AA804F-30A3-4203-8EEE-FAEE5C9A40DF}" type="presParOf" srcId="{341286D9-F133-4728-9D1A-1D1B66AFB3B2}" destId="{C9944A44-F37C-4EAD-985C-03DBF137EE1A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531793-8848-48D9-B572-42FBB8EAD219}">
      <dsp:nvSpPr>
        <dsp:cNvPr id="0" name=""/>
        <dsp:cNvSpPr/>
      </dsp:nvSpPr>
      <dsp:spPr>
        <a:xfrm>
          <a:off x="792602" y="43356"/>
          <a:ext cx="2081103" cy="2081103"/>
        </a:xfrm>
        <a:prstGeom prst="ellipse">
          <a:avLst/>
        </a:prstGeom>
        <a:solidFill>
          <a:schemeClr val="accent1">
            <a:shade val="80000"/>
            <a:alpha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산재보험료 절감</a:t>
          </a:r>
          <a:endParaRPr lang="ko-KR" sz="1500" kern="1200" dirty="0">
            <a:solidFill>
              <a:schemeClr val="tx1">
                <a:lumMod val="85000"/>
                <a:lumOff val="15000"/>
              </a:schemeClr>
            </a:solidFill>
            <a:latin typeface="나눔스퀘어OTF Bold" panose="020B0600000101010101" pitchFamily="34" charset="-127"/>
            <a:ea typeface="나눔스퀘어OTF Bold" panose="020B0600000101010101" pitchFamily="34" charset="-127"/>
          </a:endParaRPr>
        </a:p>
      </dsp:txBody>
      <dsp:txXfrm>
        <a:off x="1070082" y="407549"/>
        <a:ext cx="1526142" cy="936496"/>
      </dsp:txXfrm>
    </dsp:sp>
    <dsp:sp modelId="{B7BCBE73-FA50-431A-8123-517DD672927E}">
      <dsp:nvSpPr>
        <dsp:cNvPr id="0" name=""/>
        <dsp:cNvSpPr/>
      </dsp:nvSpPr>
      <dsp:spPr>
        <a:xfrm>
          <a:off x="1543533" y="1344046"/>
          <a:ext cx="2081103" cy="2081103"/>
        </a:xfrm>
        <a:prstGeom prst="ellipse">
          <a:avLst/>
        </a:prstGeom>
        <a:solidFill>
          <a:schemeClr val="accent1">
            <a:shade val="80000"/>
            <a:alpha val="50000"/>
            <a:hueOff val="153123"/>
            <a:satOff val="-2196"/>
            <a:lumOff val="128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재해에 따른 직간접적인 </a:t>
          </a:r>
          <a:r>
            <a:rPr lang="en-US" altLang="ko-KR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 </a:t>
          </a:r>
          <a:r>
            <a:rPr lang="ko-KR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손실비용 절감</a:t>
          </a:r>
          <a:endParaRPr lang="ko-KR" sz="1500" kern="1200" dirty="0">
            <a:solidFill>
              <a:schemeClr val="tx1">
                <a:lumMod val="85000"/>
                <a:lumOff val="15000"/>
              </a:schemeClr>
            </a:solidFill>
            <a:latin typeface="나눔스퀘어OTF Bold" panose="020B0600000101010101" pitchFamily="34" charset="-127"/>
            <a:ea typeface="나눔스퀘어OTF Bold" panose="020B0600000101010101" pitchFamily="34" charset="-127"/>
          </a:endParaRPr>
        </a:p>
      </dsp:txBody>
      <dsp:txXfrm>
        <a:off x="2180004" y="1881664"/>
        <a:ext cx="1248662" cy="1144606"/>
      </dsp:txXfrm>
    </dsp:sp>
    <dsp:sp modelId="{495EE02D-D5BF-4BCB-AE33-968A916DDB03}">
      <dsp:nvSpPr>
        <dsp:cNvPr id="0" name=""/>
        <dsp:cNvSpPr/>
      </dsp:nvSpPr>
      <dsp:spPr>
        <a:xfrm>
          <a:off x="41670" y="1344046"/>
          <a:ext cx="2081103" cy="2081103"/>
        </a:xfrm>
        <a:prstGeom prst="ellipse">
          <a:avLst/>
        </a:prstGeom>
        <a:solidFill>
          <a:schemeClr val="accent1">
            <a:shade val="80000"/>
            <a:alpha val="50000"/>
            <a:hueOff val="306246"/>
            <a:satOff val="-4392"/>
            <a:lumOff val="256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 rtl="0" latinLnBrk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o-KR" sz="1500" b="1" kern="120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rPr>
            <a:t>정부규제완화 행정업무부담 경감</a:t>
          </a:r>
          <a:endParaRPr lang="ko-KR" sz="1500" kern="1200" dirty="0">
            <a:solidFill>
              <a:schemeClr val="tx1">
                <a:lumMod val="85000"/>
                <a:lumOff val="15000"/>
              </a:schemeClr>
            </a:solidFill>
            <a:latin typeface="나눔스퀘어OTF Bold" panose="020B0600000101010101" pitchFamily="34" charset="-127"/>
            <a:ea typeface="나눔스퀘어OTF Bold" panose="020B0600000101010101" pitchFamily="34" charset="-127"/>
          </a:endParaRPr>
        </a:p>
      </dsp:txBody>
      <dsp:txXfrm>
        <a:off x="237641" y="1881664"/>
        <a:ext cx="1248662" cy="11446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9786" cy="498693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r">
              <a:defRPr sz="1200"/>
            </a:lvl1pPr>
          </a:lstStyle>
          <a:p>
            <a:pPr lvl="0">
              <a:defRPr/>
            </a:pPr>
            <a:fld id="{F6809AF9-190B-4D9E-92B4-46B47A3FF169}" type="datetime1">
              <a:rPr lang="ko-KR" altLang="en-US"/>
              <a:pPr lvl="0">
                <a:defRPr/>
              </a:pPr>
              <a:t>2026-04-14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0647"/>
            <a:ext cx="2949786" cy="498692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6" cy="498692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r">
              <a:defRPr sz="1200"/>
            </a:lvl1pPr>
          </a:lstStyle>
          <a:p>
            <a:pPr lvl="0">
              <a:defRPr/>
            </a:pPr>
            <a:fld id="{B7411E4A-6859-42D3-81C8-17F2FDF4D7E0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9786" cy="496967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431" tIns="45715" rIns="91431" bIns="45715"/>
          <a:lstStyle>
            <a:lvl1pPr algn="r">
              <a:defRPr sz="1200"/>
            </a:lvl1pPr>
          </a:lstStyle>
          <a:p>
            <a:pPr lvl="0">
              <a:defRPr/>
            </a:pPr>
            <a:fld id="{5041834D-A116-B84B-A56A-341D0DE51F50}" type="datetime1">
              <a:rPr lang="en-US"/>
              <a:pPr lvl="0">
                <a:defRPr/>
              </a:pPr>
              <a:t>4/14/2026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anchor="ctr"/>
          <a:lstStyle/>
          <a:p>
            <a:pPr lvl="0"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31" tIns="45715" rIns="91431" bIns="45715"/>
          <a:lstStyle/>
          <a:p>
            <a:pPr lvl="0">
              <a:defRPr/>
            </a:pPr>
            <a:r>
              <a:rPr lang="en-US" altLang="ko-KR"/>
              <a:t>Click to edit Master text styles</a:t>
            </a:r>
          </a:p>
          <a:p>
            <a:pPr lvl="1">
              <a:defRPr/>
            </a:pPr>
            <a:r>
              <a:rPr lang="en-US" altLang="ko-KR"/>
              <a:t>Second level</a:t>
            </a:r>
          </a:p>
          <a:p>
            <a:pPr lvl="2">
              <a:defRPr/>
            </a:pPr>
            <a:r>
              <a:rPr lang="en-US" altLang="ko-KR"/>
              <a:t>Third level</a:t>
            </a:r>
          </a:p>
          <a:p>
            <a:pPr lvl="3">
              <a:defRPr/>
            </a:pPr>
            <a:r>
              <a:rPr lang="en-US" altLang="ko-KR"/>
              <a:t>Fourth level</a:t>
            </a:r>
          </a:p>
          <a:p>
            <a:pPr lvl="4">
              <a:defRPr/>
            </a:pPr>
            <a:r>
              <a:rPr lang="en-US" altLang="ko-KR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2" y="9440647"/>
            <a:ext cx="2949786" cy="496967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431" tIns="45715" rIns="91431" bIns="45715" anchor="b"/>
          <a:lstStyle>
            <a:lvl1pPr algn="r">
              <a:defRPr sz="1200"/>
            </a:lvl1pPr>
          </a:lstStyle>
          <a:p>
            <a:pPr lvl="0">
              <a:defRPr/>
            </a:pPr>
            <a:fld id="{6BD1C0B4-3F97-A84A-B29C-B47331168CDA}" type="slidenum">
              <a:rPr lang="en-US"/>
              <a:pPr lvl="0"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7445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6BD1C0B4-3F97-A84A-B29C-B47331168CDA}" type="slidenum">
              <a:rPr lang="en-US"/>
              <a:pPr lvl="0"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896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6BD1C0B4-3F97-A84A-B29C-B47331168CDA}" type="slidenum">
              <a:rPr lang="en-US"/>
              <a:pPr lvl="0"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567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DF93C-D03E-4484-BC27-1860981F81FB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199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1BB13F-060E-442E-8114-A3B2BBDD5CB8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9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340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CA9D62-ABA0-4D70-8E74-73BAC38EB123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0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11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9869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8115-B5D5-42F2-A096-86736B811562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10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972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46B82-C82F-4530-88EB-F6D285973E69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12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8115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2950B5-9239-42A0-9B76-9029D71E3678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8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9709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55E6F-EB77-425A-AC3F-2B28FC82C5E5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6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7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6754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AAF7F-BDFA-4B1B-AD6F-99B6B71E8E62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10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163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DE7B8-7C34-4980-88D1-C00131B8DA4F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10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1064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6BE969-9CF9-4490-8F57-5F86C9305BE1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9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3665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2F640-062A-4B42-A860-4829E9C11989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8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1872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F8ECF-A0FB-483F-AEAF-53BF0CB11DC1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4384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C67E9-D27B-4999-B5F6-5EDBF4E706F0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6037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A382-B19B-4EE8-892B-51DB8FB3A8CB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26742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7A670-968B-4E8A-A3F7-0E7422797121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75564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F35179-38B5-4785-BA74-926E6548AC82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115994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D92A59-2260-44F4-BBBE-B30AD0A5356F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099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9089AD-CDF6-4FA2-858A-A3577A7D17E3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7314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0E1E43-C596-498E-86F5-58BD3DC05DB4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19942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EEB6E-B280-4EF0-8639-EA2D7DBEA161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1615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3DF8B-4E2B-4016-9AEF-9A9DCF72C2D2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5298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EC6DB-91FD-4818-A60D-1F8DA41F27C1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5869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25ED73-11F9-40FD-8A24-BAB1969E041A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4582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4E019-095C-49F6-8A24-52FDD498FF9E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9506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02412-CD44-43B5-BB46-D39D17223844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90319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1F635-B7C1-4C16-8AFD-19F7CF214C44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72242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C0640-8035-482E-B1CD-6B0E5CA68ED3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66505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3D96B-9027-4807-8139-FBADF5BE6F43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01384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51140D-FEAE-4B64-B83E-E4FC983E7B49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9744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98CEA-3171-4BFD-A716-8BE901A5306F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83728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501E-6A1C-4712-9F3D-6BD241C58282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23031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10F33-948B-4B44-8C45-06F784CE2CFC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0330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DCA86-95CE-41D4-B207-3EC45CDE241E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29988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ko-KR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140A0-8A47-4B65-99A5-AFFE718CA050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00441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A1EDA-4A25-44AC-8AC8-4732999649AD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69722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E95D3-E465-4419-AF77-30E6E01935C0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18495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6109F-91AC-42BB-A469-2B4F79FEA239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539782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06A72-38DC-4658-BADD-3FC8F2B81AE0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38063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3E03-1327-4C6A-9D84-18561D03603D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05658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46598-CCA5-418A-897F-D1C91E088E3B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43951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97822-C715-4CFB-9FAD-A648131FBE2D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77411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ACF36-BECC-415C-9455-B563957A0CCB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171551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FA282-1E00-46E3-9E77-CAE792EFFB82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43487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EFB8FA-EB7F-44A7-B0A1-95005FFBFEA1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DDF8D-DBD1-3B4C-A54A-C72B8828069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91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6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 descr="표지5-06.jpg">
            <a:extLst>
              <a:ext uri="{FF2B5EF4-FFF2-40B4-BE49-F238E27FC236}">
                <a16:creationId xmlns:a16="http://schemas.microsoft.com/office/drawing/2014/main" id="{07C6C0AC-F83E-44F2-80A3-6D89813ADD99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 dirty="0"/>
              <a:t>Click to edit Master text styles</a:t>
            </a:r>
          </a:p>
          <a:p>
            <a:pPr lvl="1"/>
            <a:r>
              <a:rPr lang="en-US" altLang="ko-KR" dirty="0"/>
              <a:t>Second level</a:t>
            </a:r>
          </a:p>
          <a:p>
            <a:pPr lvl="2"/>
            <a:r>
              <a:rPr lang="en-US" altLang="ko-KR" dirty="0"/>
              <a:t>Third level</a:t>
            </a:r>
          </a:p>
          <a:p>
            <a:pPr lvl="3"/>
            <a:r>
              <a:rPr lang="en-US" altLang="ko-KR" dirty="0"/>
              <a:t>Fourth level</a:t>
            </a:r>
          </a:p>
          <a:p>
            <a:pPr lvl="4"/>
            <a:r>
              <a:rPr lang="en-US" altLang="ko-KR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ECF26-4727-4247-98FD-40A460B079C8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FB43F6-CF01-1B4A-BACD-05C7911DAC1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7539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표지5-07.jpg">
            <a:extLst>
              <a:ext uri="{FF2B5EF4-FFF2-40B4-BE49-F238E27FC236}">
                <a16:creationId xmlns:a16="http://schemas.microsoft.com/office/drawing/2014/main" id="{45F8A3DC-955A-45FD-A115-01E4F345E8BC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9AD7A2-F13C-4A8A-AEB5-99FAD5A0B939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44753E-F9C1-164E-8CF8-9C3FAC54CA29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12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19338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표지5-10.jpg">
            <a:extLst>
              <a:ext uri="{FF2B5EF4-FFF2-40B4-BE49-F238E27FC236}">
                <a16:creationId xmlns:a16="http://schemas.microsoft.com/office/drawing/2014/main" id="{64F3F55C-1D67-49D6-A954-A441A370DADA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C0AE5-B89A-4D4F-8B08-94762AFE126D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A78A3-B7A3-3C4A-9178-0B97211A990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960" y="71849"/>
            <a:ext cx="1021560" cy="338616"/>
          </a:xfrm>
          <a:prstGeom prst="rect">
            <a:avLst/>
          </a:prstGeom>
          <a:noFill/>
        </p:spPr>
      </p:pic>
      <p:pic>
        <p:nvPicPr>
          <p:cNvPr id="11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75120" y="86402"/>
            <a:ext cx="1196340" cy="37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406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6" descr="표지5-09.jpg">
            <a:extLst>
              <a:ext uri="{FF2B5EF4-FFF2-40B4-BE49-F238E27FC236}">
                <a16:creationId xmlns:a16="http://schemas.microsoft.com/office/drawing/2014/main" id="{CD617746-A712-4F27-89F2-DCC52FA34F43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screen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814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ko-KR"/>
              <a:t>Click to edit Master text styles</a:t>
            </a:r>
          </a:p>
          <a:p>
            <a:pPr lvl="1"/>
            <a:r>
              <a:rPr lang="en-US" altLang="ko-KR"/>
              <a:t>Second level</a:t>
            </a:r>
          </a:p>
          <a:p>
            <a:pPr lvl="2"/>
            <a:r>
              <a:rPr lang="en-US" altLang="ko-KR"/>
              <a:t>Third level</a:t>
            </a:r>
          </a:p>
          <a:p>
            <a:pPr lvl="3"/>
            <a:r>
              <a:rPr lang="en-US" altLang="ko-KR"/>
              <a:t>Fourth level</a:t>
            </a:r>
          </a:p>
          <a:p>
            <a:pPr lvl="4"/>
            <a:r>
              <a:rPr lang="en-US" altLang="ko-KR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BD756-C136-4C92-95A8-258D9224A530}" type="datetime1">
              <a:rPr lang="en-US" altLang="ko-KR" smtClean="0"/>
              <a:t>4/14/2026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76256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DDF8D-DBD1-3B4C-A54A-C72B8828069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2" descr="D:\맥 공유\18-6-11\고용노동안전공단로고.png"/>
          <p:cNvPicPr>
            <a:picLocks noChangeAspect="1" noChangeArrowheads="1"/>
          </p:cNvPicPr>
          <p:nvPr userDrawn="1"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39100" y="183833"/>
            <a:ext cx="1021560" cy="338616"/>
          </a:xfrm>
          <a:prstGeom prst="rect">
            <a:avLst/>
          </a:prstGeom>
          <a:noFill/>
          <a:effectLst>
            <a:glow rad="12700">
              <a:schemeClr val="bg1"/>
            </a:glow>
          </a:effectLst>
        </p:spPr>
      </p:pic>
      <p:pic>
        <p:nvPicPr>
          <p:cNvPr id="10" name="_x185519648" descr="EMB000050dc5915"/>
          <p:cNvPicPr>
            <a:picLocks noChangeAspect="1" noChangeArrowheads="1"/>
          </p:cNvPicPr>
          <p:nvPr userDrawn="1"/>
        </p:nvPicPr>
        <p:blipFill rotWithShape="1"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652260" y="198386"/>
            <a:ext cx="1196340" cy="376471"/>
          </a:xfrm>
          <a:prstGeom prst="rect">
            <a:avLst/>
          </a:prstGeom>
          <a:noFill/>
          <a:effectLst>
            <a:glow rad="12700">
              <a:schemeClr val="bg1"/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1584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potal.kosha.or.kr/" TargetMode="External"/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potal.kosha.or.kr/" TargetMode="External"/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s://potal.kosha.or.kr/" TargetMode="Externa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6062566" y="3852333"/>
            <a:ext cx="3081434" cy="2322599"/>
          </a:xfrm>
          <a:prstGeom prst="rect">
            <a:avLst/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612690" y="4996265"/>
            <a:ext cx="64017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5400" b="1" spc="-500" dirty="0">
                <a:solidFill>
                  <a:srgbClr val="26262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공단 </a:t>
            </a:r>
            <a:r>
              <a:rPr lang="ko-KR" altLang="en-US" sz="5400" b="1" spc="-500">
                <a:solidFill>
                  <a:srgbClr val="262626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및 사업 소개</a:t>
            </a:r>
            <a:endParaRPr lang="en-US" sz="5400" b="1" spc="-500" dirty="0">
              <a:solidFill>
                <a:srgbClr val="262626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41503" y="4442267"/>
            <a:ext cx="5878091" cy="55399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ko-KR" sz="3000" b="1" cap="none" spc="-150">
                <a:ln w="0"/>
                <a:solidFill>
                  <a:schemeClr val="accent4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나눔고딕OTF ExtraBold" panose="020D0904000000000000" pitchFamily="34" charset="-127"/>
                <a:ea typeface="나눔고딕OTF ExtraBold" panose="020D0904000000000000" pitchFamily="34" charset="-127"/>
              </a:rPr>
              <a:t>‘26</a:t>
            </a:r>
            <a:r>
              <a:rPr lang="ko-KR" altLang="en-US" sz="3000" b="1" cap="none" spc="-150">
                <a:ln w="0"/>
                <a:solidFill>
                  <a:schemeClr val="accent4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나눔고딕OTF ExtraBold" panose="020D0904000000000000" pitchFamily="34" charset="-127"/>
                <a:ea typeface="나눔고딕OTF ExtraBold" panose="020D0904000000000000" pitchFamily="34" charset="-127"/>
              </a:rPr>
              <a:t>년 찾아가는 산재예방지원</a:t>
            </a:r>
            <a:endParaRPr lang="ko-KR" altLang="en-US" sz="3000" b="1" cap="none" spc="-150" dirty="0">
              <a:ln w="0"/>
              <a:solidFill>
                <a:schemeClr val="accent4">
                  <a:lumMod val="75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나눔고딕OTF ExtraBold" panose="020D0904000000000000" pitchFamily="34" charset="-127"/>
              <a:ea typeface="나눔고딕OTF ExtraBold" panose="020D0904000000000000" pitchFamily="34" charset="-127"/>
            </a:endParaRPr>
          </a:p>
        </p:txBody>
      </p:sp>
      <p:pic>
        <p:nvPicPr>
          <p:cNvPr id="20" name="Picture 2" descr="D:\맥 공유\18-6-11\고용노동안전공단로고.pn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8478" y="87864"/>
            <a:ext cx="1061621" cy="351895"/>
          </a:xfrm>
          <a:prstGeom prst="rect">
            <a:avLst/>
          </a:prstGeom>
          <a:noFill/>
        </p:spPr>
      </p:pic>
      <p:pic>
        <p:nvPicPr>
          <p:cNvPr id="21" name="_x185519648" descr="EMB000050dc5915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0447" y="157522"/>
            <a:ext cx="1157984" cy="364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91386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96432" y="181791"/>
            <a:ext cx="1922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de-DE" sz="2400" b="1" kern="1200">
                <a:solidFill>
                  <a:schemeClr val="bg1"/>
                </a:solidFill>
                <a:latin typeface="+mn-ea"/>
              </a:rPr>
              <a:t>CONTENTS</a:t>
            </a:r>
            <a:endParaRPr lang="en-US" sz="2400" b="1" kern="1200">
              <a:solidFill>
                <a:schemeClr val="bg1"/>
              </a:solidFill>
              <a:latin typeface="+mn-ea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id="{65509FFA-55FC-4793-87D0-A11B423811DF}"/>
              </a:ext>
            </a:extLst>
          </p:cNvPr>
          <p:cNvGrpSpPr/>
          <p:nvPr/>
        </p:nvGrpSpPr>
        <p:grpSpPr>
          <a:xfrm>
            <a:off x="2555118" y="2510010"/>
            <a:ext cx="6040961" cy="2047225"/>
            <a:chOff x="3329001" y="2968637"/>
            <a:chExt cx="3966203" cy="1134518"/>
          </a:xfrm>
        </p:grpSpPr>
        <p:grpSp>
          <p:nvGrpSpPr>
            <p:cNvPr id="7" name="그룹 6"/>
            <p:cNvGrpSpPr/>
            <p:nvPr/>
          </p:nvGrpSpPr>
          <p:grpSpPr>
            <a:xfrm>
              <a:off x="3329001" y="2968637"/>
              <a:ext cx="450668" cy="450668"/>
              <a:chOff x="1879864" y="1756314"/>
              <a:chExt cx="450668" cy="450668"/>
            </a:xfrm>
          </p:grpSpPr>
          <p:sp>
            <p:nvSpPr>
              <p:cNvPr id="10" name="Rectangle 9"/>
              <p:cNvSpPr/>
              <p:nvPr/>
            </p:nvSpPr>
            <p:spPr>
              <a:xfrm rot="2700000">
                <a:off x="1879864" y="1756314"/>
                <a:ext cx="450668" cy="450668"/>
              </a:xfrm>
              <a:prstGeom prst="rect">
                <a:avLst/>
              </a:prstGeom>
              <a:solidFill>
                <a:srgbClr val="1FA2DC"/>
              </a:solidFill>
              <a:ln w="38100" cmpd="sng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latin typeface="+mn-ea"/>
                </a:endParaRPr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2034454" y="1762246"/>
                <a:ext cx="135799" cy="23878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endParaRPr lang="en-US" sz="2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27" name="TextBox 26"/>
            <p:cNvSpPr txBox="1"/>
            <p:nvPr/>
          </p:nvSpPr>
          <p:spPr>
            <a:xfrm>
              <a:off x="3845291" y="3054201"/>
              <a:ext cx="3449913" cy="10489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ko-KR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재정지원</a:t>
              </a:r>
              <a:endPara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ko-KR" altLang="en-US" sz="16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제조</a:t>
              </a:r>
              <a:r>
                <a:rPr lang="en-US" altLang="ko-KR" sz="16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〮</a:t>
              </a:r>
              <a:r>
                <a:rPr lang="ko-KR" altLang="en-US" sz="16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서비스업 고위험 개선</a:t>
              </a:r>
              <a:endParaRPr lang="en-US" altLang="ko-KR" sz="16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ko-KR" altLang="en-US" sz="16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스마트 안전장비</a:t>
              </a:r>
              <a:endParaRPr lang="en-US" altLang="ko-KR" sz="16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ko-KR" altLang="en-US" sz="16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산재예방시설 융자</a:t>
              </a:r>
              <a:endParaRPr lang="en-US" altLang="ko-KR" sz="16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  <a:p>
              <a:pPr>
                <a:lnSpc>
                  <a:spcPct val="130000"/>
                </a:lnSpc>
                <a:defRPr/>
              </a:pPr>
              <a:r>
                <a:rPr lang="ko-KR" altLang="en-US" sz="165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공동안전관리자</a:t>
              </a:r>
              <a:endParaRPr lang="en-US" altLang="ko-KR" sz="165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65509FFA-55FC-4793-87D0-A11B423811DF}"/>
              </a:ext>
            </a:extLst>
          </p:cNvPr>
          <p:cNvGrpSpPr/>
          <p:nvPr/>
        </p:nvGrpSpPr>
        <p:grpSpPr>
          <a:xfrm>
            <a:off x="2589633" y="4784691"/>
            <a:ext cx="5465141" cy="728549"/>
            <a:chOff x="3329001" y="2968637"/>
            <a:chExt cx="4017527" cy="450668"/>
          </a:xfrm>
        </p:grpSpPr>
        <p:grpSp>
          <p:nvGrpSpPr>
            <p:cNvPr id="46" name="그룹 45"/>
            <p:cNvGrpSpPr/>
            <p:nvPr/>
          </p:nvGrpSpPr>
          <p:grpSpPr>
            <a:xfrm>
              <a:off x="3329001" y="2968637"/>
              <a:ext cx="450668" cy="450668"/>
              <a:chOff x="1879864" y="1756314"/>
              <a:chExt cx="450668" cy="450668"/>
            </a:xfrm>
          </p:grpSpPr>
          <p:sp>
            <p:nvSpPr>
              <p:cNvPr id="48" name="Rectangle 9"/>
              <p:cNvSpPr/>
              <p:nvPr/>
            </p:nvSpPr>
            <p:spPr>
              <a:xfrm rot="2700000">
                <a:off x="1879864" y="1756314"/>
                <a:ext cx="450668" cy="450668"/>
              </a:xfrm>
              <a:prstGeom prst="rect">
                <a:avLst/>
              </a:prstGeom>
              <a:solidFill>
                <a:srgbClr val="1FA2DC"/>
              </a:solidFill>
              <a:ln w="38100" cmpd="sng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latin typeface="+mn-ea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2034455" y="1762246"/>
                <a:ext cx="135798" cy="23878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endParaRPr lang="en-US" sz="2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3903024" y="3036297"/>
              <a:ext cx="3443504" cy="3541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ko-KR" altLang="en-US" sz="2400" b="1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위험성평가</a:t>
              </a:r>
              <a:r>
                <a:rPr lang="ko-KR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 컨설팅 등 지원</a:t>
              </a:r>
              <a:endPara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CE01A67E-2B37-4A1A-93D7-7DBCD07F55E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2660886" y="4759697"/>
            <a:ext cx="723315" cy="66553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CE01A67E-2B37-4A1A-93D7-7DBCD07F55E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2648785" y="2575963"/>
            <a:ext cx="655107" cy="602771"/>
          </a:xfrm>
          <a:prstGeom prst="rect">
            <a:avLst/>
          </a:prstGeom>
        </p:spPr>
      </p:pic>
      <p:grpSp>
        <p:nvGrpSpPr>
          <p:cNvPr id="22" name="그룹 21">
            <a:extLst>
              <a:ext uri="{FF2B5EF4-FFF2-40B4-BE49-F238E27FC236}">
                <a16:creationId xmlns:a16="http://schemas.microsoft.com/office/drawing/2014/main" id="{65509FFA-55FC-4793-87D0-A11B423811DF}"/>
              </a:ext>
            </a:extLst>
          </p:cNvPr>
          <p:cNvGrpSpPr/>
          <p:nvPr/>
        </p:nvGrpSpPr>
        <p:grpSpPr>
          <a:xfrm>
            <a:off x="2492178" y="1289134"/>
            <a:ext cx="5465141" cy="728549"/>
            <a:chOff x="3329001" y="2968637"/>
            <a:chExt cx="4017527" cy="450668"/>
          </a:xfrm>
        </p:grpSpPr>
        <p:grpSp>
          <p:nvGrpSpPr>
            <p:cNvPr id="23" name="그룹 22"/>
            <p:cNvGrpSpPr/>
            <p:nvPr/>
          </p:nvGrpSpPr>
          <p:grpSpPr>
            <a:xfrm>
              <a:off x="3329001" y="2968637"/>
              <a:ext cx="450668" cy="450668"/>
              <a:chOff x="1879864" y="1756314"/>
              <a:chExt cx="450668" cy="450668"/>
            </a:xfrm>
          </p:grpSpPr>
          <p:sp>
            <p:nvSpPr>
              <p:cNvPr id="25" name="Rectangle 9"/>
              <p:cNvSpPr/>
              <p:nvPr/>
            </p:nvSpPr>
            <p:spPr>
              <a:xfrm rot="2700000">
                <a:off x="1879864" y="1756314"/>
                <a:ext cx="450668" cy="450668"/>
              </a:xfrm>
              <a:prstGeom prst="rect">
                <a:avLst/>
              </a:prstGeom>
              <a:solidFill>
                <a:srgbClr val="1FA2DC"/>
              </a:solidFill>
              <a:ln w="38100" cmpd="sng"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>
                  <a:latin typeface="+mn-ea"/>
                </a:endParaRPr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>
                <a:off x="2034455" y="1762246"/>
                <a:ext cx="135798" cy="23878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endParaRPr lang="en-US" sz="2200" b="1" dirty="0">
                  <a:solidFill>
                    <a:schemeClr val="bg1"/>
                  </a:solidFill>
                  <a:latin typeface="+mn-ea"/>
                </a:endParaRPr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3903024" y="3036297"/>
              <a:ext cx="3443504" cy="33258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  <a:defRPr/>
              </a:pPr>
              <a:r>
                <a:rPr lang="ko-KR" altLang="en-US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공단 소개</a:t>
              </a:r>
              <a:endParaRPr lang="en-US" altLang="ko-KR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</p:grpSp>
      <p:pic>
        <p:nvPicPr>
          <p:cNvPr id="28" name="그림 27">
            <a:extLst>
              <a:ext uri="{FF2B5EF4-FFF2-40B4-BE49-F238E27FC236}">
                <a16:creationId xmlns:a16="http://schemas.microsoft.com/office/drawing/2014/main" id="{CE01A67E-2B37-4A1A-93D7-7DBCD07F55EB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</a:blip>
          <a:stretch>
            <a:fillRect/>
          </a:stretch>
        </p:blipFill>
        <p:spPr>
          <a:xfrm>
            <a:off x="2563431" y="1264140"/>
            <a:ext cx="723315" cy="66553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extBox 121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635027" y="224124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공단의 목표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03917" y="1150575"/>
            <a:ext cx="3794050" cy="437496"/>
            <a:chOff x="604088" y="1344922"/>
            <a:chExt cx="4188653" cy="41910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설립목적 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503917" y="1709792"/>
            <a:ext cx="375952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안전보건공단은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1987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년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12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월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9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일  근로자의 안전과 보건을 유지  증진하고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사업주의 재해예방활동을 촉진하여 국민경제발전에 기여하고자 설립</a:t>
            </a:r>
            <a:endParaRPr lang="en-US" altLang="ko-KR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2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03917" y="3581617"/>
            <a:ext cx="3794050" cy="437496"/>
            <a:chOff x="604088" y="1344922"/>
            <a:chExt cx="4188653" cy="419100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현황 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2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503917" y="4090956"/>
            <a:ext cx="3759529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기술지원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36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재정지원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5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문화확산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8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기반조성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4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 등 총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53</a:t>
            </a:r>
            <a:r>
              <a:rPr lang="ko-KR" altLang="en-US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개의 사업</a:t>
            </a:r>
            <a:endParaRPr lang="en-US" altLang="ko-KR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28923" y="1048579"/>
            <a:ext cx="4558363" cy="506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86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46063" y="2766329"/>
            <a:ext cx="8461939" cy="7907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끼임</a:t>
            </a:r>
            <a:r>
              <a:rPr lang="en-US" altLang="ko-KR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추락 등 </a:t>
            </a:r>
            <a:r>
              <a:rPr lang="ko-KR" altLang="en-US" sz="16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사고사망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sz="16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예방품목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또는 고용부의 감독</a:t>
            </a:r>
            <a:r>
              <a:rPr lang="en-US" altLang="ko-KR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공단의 기술지원 결과 </a:t>
            </a:r>
            <a:r>
              <a:rPr lang="ko-KR" altLang="en-US" sz="1600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시급히 개선</a:t>
            </a:r>
            <a:r>
              <a:rPr lang="ko-KR" altLang="en-US" sz="1600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이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필요한 </a:t>
            </a:r>
            <a:r>
              <a:rPr lang="ko-KR" altLang="en-US" sz="16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유해⋅위험요인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개선에 소요되는 </a:t>
            </a:r>
            <a:r>
              <a:rPr lang="ko-KR" altLang="en-US" sz="1600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비용의 일부를 지원함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으로써 </a:t>
            </a:r>
            <a:r>
              <a:rPr lang="ko-KR" altLang="en-US" sz="16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사고사망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감소에 기여</a:t>
            </a:r>
            <a:endParaRPr lang="en-US" altLang="ko-KR" sz="1600" b="1" spc="-150" dirty="0">
              <a:solidFill>
                <a:prstClr val="black">
                  <a:lumMod val="75000"/>
                  <a:lumOff val="25000"/>
                </a:prstClr>
              </a:solidFill>
              <a:latin typeface="맑은 고딕" panose="020B0503020000020004" pitchFamily="50" charset="-127"/>
            </a:endParaRPr>
          </a:p>
        </p:txBody>
      </p:sp>
      <p:grpSp>
        <p:nvGrpSpPr>
          <p:cNvPr id="10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2289722"/>
            <a:ext cx="3794050" cy="437496"/>
            <a:chOff x="604088" y="1344922"/>
            <a:chExt cx="4188652" cy="41910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7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사업개요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2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3685557"/>
            <a:ext cx="3794050" cy="437496"/>
            <a:chOff x="604088" y="1344922"/>
            <a:chExt cx="4188653" cy="41910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사업대상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382910" y="4315177"/>
            <a:ext cx="8761090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산업재해보상보험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에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가입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하고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보험료를 체납하지 않는 사업장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으로서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endParaRPr lang="en-US" altLang="ko-KR" sz="1050" spc="-1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85725" fontAlgn="base" latinLnBrk="1">
              <a:tabLst>
                <a:tab pos="180975" algn="l"/>
              </a:tabLst>
            </a:pP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①  </a:t>
            </a:r>
            <a:r>
              <a:rPr lang="ko-KR" altLang="en-US" sz="16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상시근로자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en-US" altLang="ko-KR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50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 미만 사업</a:t>
            </a:r>
            <a:r>
              <a:rPr lang="en-US" altLang="ko-KR" sz="1400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   </a:t>
            </a:r>
            <a:r>
              <a:rPr lang="en-US" altLang="ko-KR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※ </a:t>
            </a:r>
            <a:r>
              <a:rPr lang="ko-KR" altLang="en-US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건설업은 </a:t>
            </a:r>
            <a:r>
              <a:rPr lang="en-US" altLang="ko-KR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50</a:t>
            </a:r>
            <a:r>
              <a:rPr lang="ko-KR" altLang="en-US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인 미만 건설업 본사</a:t>
            </a:r>
            <a:r>
              <a:rPr lang="en-US" altLang="ko-KR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</a:t>
            </a:r>
            <a:r>
              <a:rPr lang="ko-KR" altLang="en-US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업종</a:t>
            </a:r>
            <a:r>
              <a:rPr lang="en-US" altLang="ko-KR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: 90515)</a:t>
            </a:r>
            <a:r>
              <a:rPr lang="ko-KR" altLang="en-US" sz="14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에 한하여 지원</a:t>
            </a:r>
            <a:endParaRPr lang="en-US" altLang="ko-KR" sz="1400" spc="-1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85725" fontAlgn="base" latinLnBrk="1">
              <a:tabLst>
                <a:tab pos="85725" algn="l"/>
              </a:tabLst>
            </a:pP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②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중소기업기본법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시행령 제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8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조제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1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항 및 별표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3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에 따른 주된 업종별 평균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매출액 등이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‘소기업 규모 </a:t>
            </a:r>
            <a:r>
              <a:rPr lang="ko-KR" altLang="en-US" sz="1600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기준’</a:t>
            </a:r>
            <a:r>
              <a:rPr lang="ko-KR" altLang="en-US" sz="1600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이하인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endParaRPr lang="en-US" altLang="ko-KR" sz="1600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indent="85725" fontAlgn="base" latinLnBrk="1">
              <a:tabLst>
                <a:tab pos="85725" algn="l"/>
              </a:tabLst>
            </a:pP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기업의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사업주</a:t>
            </a:r>
            <a:endParaRPr lang="en-US" altLang="ko-KR" sz="1050" b="1" spc="-1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indent="85725" fontAlgn="base" latinLnBrk="1"/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③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노동시장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이중구조 개선을 위한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상생 협약을 체결한 협력업체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로  「중소기업기본법 시행령」 제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3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조제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1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항 별표 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1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에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	</a:t>
            </a:r>
          </a:p>
          <a:p>
            <a:pPr indent="85725" fontAlgn="base" latinLnBrk="1"/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따른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주된 업종별 </a:t>
            </a:r>
            <a:r>
              <a:rPr lang="ko-KR" altLang="en-US" sz="1600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평균매출액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등이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‘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중소기업 규모 기준’ 이하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기업의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사업주</a:t>
            </a:r>
            <a:endParaRPr lang="ko-KR" altLang="en-US" sz="1600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 err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제조〮서비스업</a:t>
            </a: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고위험 개선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8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1092899"/>
            <a:ext cx="3794050" cy="437496"/>
            <a:chOff x="604088" y="1344922"/>
            <a:chExt cx="4188653" cy="41910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 예산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20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1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46063" y="1590452"/>
            <a:ext cx="7579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예산 </a:t>
            </a:r>
            <a:r>
              <a:rPr lang="en-US" altLang="ko-KR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대구서부</a:t>
            </a:r>
            <a:r>
              <a:rPr lang="en-US" altLang="ko-KR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: 9.81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억원</a:t>
            </a:r>
            <a:endParaRPr lang="en-US" altLang="ko-KR" sz="1600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70552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74051" y="3107547"/>
            <a:ext cx="81122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* </a:t>
            </a:r>
            <a:r>
              <a:rPr lang="ko-KR" altLang="en-US" sz="1200" spc="-15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고용노동부 고시에 따라 사업주가 자율적으로 직접 선택하여 신청하는 시설 및 장비로</a:t>
            </a:r>
            <a:r>
              <a:rPr lang="en-US" altLang="ko-KR" sz="1200" spc="-15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ko-KR" altLang="en-US" sz="120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공단이 </a:t>
            </a:r>
            <a:r>
              <a:rPr lang="ko-KR" altLang="en-US" sz="1200" dirty="0" err="1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사고사망</a:t>
            </a:r>
            <a:r>
              <a:rPr lang="ko-KR" altLang="en-US" sz="120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감축 및 산업재해예방 등을 위한 기능을  </a:t>
            </a:r>
            <a:endParaRPr lang="en-US" altLang="ko-KR" sz="1200" dirty="0">
              <a:solidFill>
                <a:srgbClr val="262626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200" spc="-15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</a:t>
            </a:r>
            <a:r>
              <a:rPr lang="ko-KR" altLang="en-US" sz="120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인정하는 품목</a:t>
            </a:r>
            <a:endParaRPr lang="en-US" altLang="ko-KR" sz="1200" dirty="0">
              <a:solidFill>
                <a:srgbClr val="262626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200" dirty="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** 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위험기계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기구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설비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(12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종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), 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방호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.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안전장치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(19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종</a:t>
            </a:r>
            <a:r>
              <a:rPr lang="en-US" altLang="ko-KR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 </a:t>
            </a:r>
            <a:r>
              <a:rPr lang="ko-KR" altLang="en-US" sz="1200">
                <a:solidFill>
                  <a:srgbClr val="262626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등</a:t>
            </a:r>
            <a:endParaRPr lang="en-US" altLang="ko-KR" sz="1200" dirty="0">
              <a:solidFill>
                <a:srgbClr val="262626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2599505"/>
              </p:ext>
            </p:extLst>
          </p:nvPr>
        </p:nvGraphicFramePr>
        <p:xfrm>
          <a:off x="713382" y="1856100"/>
          <a:ext cx="7369575" cy="1106616"/>
        </p:xfrm>
        <a:graphic>
          <a:graphicData uri="http://schemas.openxmlformats.org/drawingml/2006/table">
            <a:tbl>
              <a:tblPr/>
              <a:tblGrid>
                <a:gridCol w="2593964">
                  <a:extLst>
                    <a:ext uri="{9D8B030D-6E8A-4147-A177-3AD203B41FA5}">
                      <a16:colId xmlns:a16="http://schemas.microsoft.com/office/drawing/2014/main" val="661190402"/>
                    </a:ext>
                  </a:extLst>
                </a:gridCol>
                <a:gridCol w="2385520">
                  <a:extLst>
                    <a:ext uri="{9D8B030D-6E8A-4147-A177-3AD203B41FA5}">
                      <a16:colId xmlns:a16="http://schemas.microsoft.com/office/drawing/2014/main" val="2764035077"/>
                    </a:ext>
                  </a:extLst>
                </a:gridCol>
                <a:gridCol w="2390091">
                  <a:extLst>
                    <a:ext uri="{9D8B030D-6E8A-4147-A177-3AD203B41FA5}">
                      <a16:colId xmlns:a16="http://schemas.microsoft.com/office/drawing/2014/main" val="274141759"/>
                    </a:ext>
                  </a:extLst>
                </a:gridCol>
              </a:tblGrid>
              <a:tr h="25304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262626"/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일반지원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262626"/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신속지원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2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1" kern="0" spc="0" dirty="0">
                          <a:solidFill>
                            <a:srgbClr val="262626"/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(</a:t>
                      </a:r>
                      <a:r>
                        <a:rPr lang="en-US" sz="1400" b="1" kern="0" spc="0" dirty="0">
                          <a:solidFill>
                            <a:srgbClr val="262626"/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Quick-pass)</a:t>
                      </a:r>
                      <a:endParaRPr 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1974806"/>
                  </a:ext>
                </a:extLst>
              </a:tr>
              <a:tr h="25304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262626"/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자율신청품목*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rgbClr val="262626"/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지정품목</a:t>
                      </a:r>
                      <a:r>
                        <a:rPr lang="en-US" altLang="ko-KR" sz="1400" b="1" kern="0" spc="0" dirty="0">
                          <a:solidFill>
                            <a:srgbClr val="262626"/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**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8388025"/>
                  </a:ext>
                </a:extLst>
              </a:tr>
              <a:tr h="2676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0" dirty="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상 시</a:t>
                      </a: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0" dirty="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상 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300" dirty="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상 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4088282"/>
                  </a:ext>
                </a:extLst>
              </a:tr>
              <a:tr h="26766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10" dirty="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예산 한도 내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10" dirty="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예산 한도 내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8921247"/>
                  </a:ext>
                </a:extLst>
              </a:tr>
            </a:tbl>
          </a:graphicData>
        </a:graphic>
      </p:graphicFrame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156322" y="3745230"/>
            <a:ext cx="863074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59014" y="720076"/>
            <a:ext cx="3794050" cy="437496"/>
            <a:chOff x="604088" y="1344922"/>
            <a:chExt cx="4188653" cy="41910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지원내용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3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4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459014" y="1364112"/>
            <a:ext cx="6948246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지원방식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접수</a:t>
            </a: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 err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제조〮서비스업</a:t>
            </a: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고위험 개선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051" y="3996861"/>
            <a:ext cx="7613964" cy="175432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지원한도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</a:t>
            </a:r>
            <a:r>
              <a:rPr lang="en-US" altLang="ko-KR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3,000</a:t>
            </a: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만원 한도</a:t>
            </a:r>
            <a:endParaRPr lang="en-US" altLang="ko-KR" sz="1600" b="1" dirty="0">
              <a:solidFill>
                <a:srgbClr val="0D04BC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신청기간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 ’25.1. 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~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예산 소진 시 까지</a:t>
            </a:r>
            <a:endParaRPr lang="en-US" altLang="ko-KR" sz="16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지원금액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공단 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판단금액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또는 </a:t>
            </a:r>
            <a:r>
              <a:rPr lang="ko-KR" altLang="en-US" sz="1600" b="1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소요금액의</a:t>
            </a: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en-US" altLang="ko-KR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70%</a:t>
            </a:r>
          </a:p>
          <a:p>
            <a:pPr fontAlgn="base" latinLnBrk="1"/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신청방법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산업안전포털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hlinkClick r:id="rId2"/>
              </a:rPr>
              <a:t>https://potal.kosha.or.kr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에서 온라인 신청</a:t>
            </a:r>
            <a:endParaRPr lang="en-US" altLang="ko-KR" sz="1600" b="1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endParaRPr lang="ko-KR" altLang="en-US" sz="1200" dirty="0">
              <a:solidFill>
                <a:srgbClr val="262626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210" y="5536796"/>
            <a:ext cx="6115050" cy="97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162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301944" y="3464614"/>
            <a:ext cx="8461939" cy="883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산업변화와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기술발전에 따른 다양한 산업재해를 예방하기 위해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재정  및 기술 여건이 취약한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중소사업장에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스마트 안전장비 도입 시 보조금을 지원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하는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</a:t>
            </a:r>
          </a:p>
        </p:txBody>
      </p:sp>
      <p:grpSp>
        <p:nvGrpSpPr>
          <p:cNvPr id="10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382689" y="2858607"/>
            <a:ext cx="3794050" cy="437496"/>
            <a:chOff x="604088" y="1344922"/>
            <a:chExt cx="4188653" cy="41910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사업개요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2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382689" y="4873944"/>
            <a:ext cx="3794050" cy="437496"/>
            <a:chOff x="604088" y="1344922"/>
            <a:chExt cx="4188653" cy="41910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사업대상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342427" y="5494832"/>
            <a:ext cx="8761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 fontAlgn="base" latinLnBrk="1">
              <a:buFont typeface="Wingdings" panose="05000000000000000000" pitchFamily="2" charset="2"/>
              <a:buChar char="Ø"/>
            </a:pP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제조 〮서비스업 고위험 개선과 동일</a:t>
            </a:r>
            <a:endParaRPr lang="ko-KR" altLang="en-US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스마트 안전장비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8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382689" y="1308361"/>
            <a:ext cx="3794050" cy="437496"/>
            <a:chOff x="604088" y="1344922"/>
            <a:chExt cx="4188653" cy="41910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 예산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21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301944" y="1928647"/>
            <a:ext cx="757968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예산</a:t>
            </a:r>
            <a:r>
              <a:rPr lang="en-US" altLang="ko-KR" b="1" spc="-15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spc="-15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대구서부</a:t>
            </a:r>
            <a:r>
              <a:rPr lang="en-US" altLang="ko-KR" b="1" spc="-15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: 13.32</a:t>
            </a:r>
            <a:r>
              <a:rPr lang="ko-KR" altLang="en-US" b="1" spc="-15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억원</a:t>
            </a:r>
            <a:endParaRPr lang="en-US" altLang="ko-KR" b="1" spc="-150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57378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553546" y="3267803"/>
            <a:ext cx="82422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400" kern="0" baseline="300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*       </a:t>
            </a:r>
            <a:r>
              <a:rPr lang="ko-KR" altLang="en-US" sz="14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지정품목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외 사업주가 사업장 여건과 상황을 고려해서 필요한 안전 시설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·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장비를  </a:t>
            </a:r>
            <a:r>
              <a:rPr lang="ko-KR" altLang="en-US" sz="140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신청하는 품목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156322" y="3745230"/>
            <a:ext cx="863074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519630"/>
              </p:ext>
            </p:extLst>
          </p:nvPr>
        </p:nvGraphicFramePr>
        <p:xfrm>
          <a:off x="571315" y="2079124"/>
          <a:ext cx="7287348" cy="1132647"/>
        </p:xfrm>
        <a:graphic>
          <a:graphicData uri="http://schemas.openxmlformats.org/drawingml/2006/table">
            <a:tbl>
              <a:tblPr/>
              <a:tblGrid>
                <a:gridCol w="4266692">
                  <a:extLst>
                    <a:ext uri="{9D8B030D-6E8A-4147-A177-3AD203B41FA5}">
                      <a16:colId xmlns:a16="http://schemas.microsoft.com/office/drawing/2014/main" val="1152144466"/>
                    </a:ext>
                  </a:extLst>
                </a:gridCol>
                <a:gridCol w="3020656">
                  <a:extLst>
                    <a:ext uri="{9D8B030D-6E8A-4147-A177-3AD203B41FA5}">
                      <a16:colId xmlns:a16="http://schemas.microsoft.com/office/drawing/2014/main" val="2780534599"/>
                    </a:ext>
                  </a:extLst>
                </a:gridCol>
              </a:tblGrid>
              <a:tr h="3520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지정품목</a:t>
                      </a:r>
                      <a:endParaRPr lang="ko-KR" altLang="en-US" sz="1400" kern="0" spc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  <a:cs typeface="+mn-cs"/>
                        </a:rPr>
                        <a:t>자율신청품목</a:t>
                      </a:r>
                      <a:r>
                        <a:rPr lang="ko-KR" altLang="en-US" sz="1800" b="1" kern="0" spc="0" baseline="300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*</a:t>
                      </a:r>
                      <a:endParaRPr lang="ko-KR" altLang="en-US" sz="1800" b="1" kern="0" spc="-50" baseline="30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059871"/>
                  </a:ext>
                </a:extLst>
              </a:tr>
              <a:tr h="3723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인체감지시스템</a:t>
                      </a:r>
                      <a:r>
                        <a:rPr lang="en-US" altLang="ko-KR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, </a:t>
                      </a: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전기안전 모니터링 시스템</a:t>
                      </a:r>
                      <a:r>
                        <a:rPr lang="ko-KR" altLang="en-US" sz="1400" kern="0" spc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 등 </a:t>
                      </a:r>
                      <a:r>
                        <a:rPr lang="en-US" altLang="ko-KR" sz="1400" kern="0" spc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37</a:t>
                      </a:r>
                      <a:r>
                        <a:rPr lang="ko-KR" altLang="en-US" sz="1400" kern="0" spc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종</a:t>
                      </a:r>
                      <a:endParaRPr lang="ko-KR" altLang="en-US" sz="1400" kern="0" spc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신청</a:t>
                      </a:r>
                      <a:endParaRPr lang="ko-KR" altLang="en-US" sz="1400" kern="0" spc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4912292"/>
                  </a:ext>
                </a:extLst>
              </a:tr>
              <a:tr h="4083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1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예산 한도 내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1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예산 한도 내</a:t>
                      </a:r>
                      <a:endParaRPr lang="ko-KR" altLang="en-US" sz="1400" kern="0" spc="0">
                        <a:solidFill>
                          <a:srgbClr val="262626"/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9691142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67111" y="3494141"/>
            <a:ext cx="10072328" cy="745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335492" y="1568987"/>
            <a:ext cx="6948246" cy="369332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지원방식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접수</a:t>
            </a:r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3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376276" y="1023311"/>
            <a:ext cx="3794050" cy="437496"/>
            <a:chOff x="604088" y="1344922"/>
            <a:chExt cx="4188653" cy="419100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지원내용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5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6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스마트 안전장비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3365" y="3744260"/>
            <a:ext cx="8134349" cy="1800493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지원한도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</a:t>
            </a:r>
            <a:r>
              <a:rPr lang="en-US" altLang="ko-KR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3,000</a:t>
            </a: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만원 한도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지원금액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공단 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판단금액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또는 </a:t>
            </a:r>
            <a:r>
              <a:rPr lang="ko-KR" altLang="en-US" sz="1600" b="1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소요금액의</a:t>
            </a: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en-US" altLang="ko-KR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80%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지원품목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지정품목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: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인공지능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(AI)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기반 인체감지시스템 등 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37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종 등</a:t>
            </a:r>
            <a:endParaRPr lang="en-US" altLang="ko-KR" sz="16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endParaRPr lang="ko-KR" altLang="en-US" sz="1400" dirty="0">
              <a:solidFill>
                <a:srgbClr val="262626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8299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46063" y="2766329"/>
            <a:ext cx="8461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10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 미만 사업장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의  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끼임</a:t>
            </a:r>
            <a:r>
              <a:rPr lang="en-US" altLang="ko-KR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·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부딪힘 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사고사망 재해를 예방하기 위해 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안전설비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및 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방호</a:t>
            </a:r>
            <a:r>
              <a:rPr lang="en-US" altLang="ko-KR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·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안전장치 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설비 지원</a:t>
            </a:r>
            <a:endParaRPr lang="en-US" altLang="ko-KR" sz="1600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0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2289722"/>
            <a:ext cx="3794050" cy="437496"/>
            <a:chOff x="604088" y="1344922"/>
            <a:chExt cx="4188652" cy="41910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7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사업개요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2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3685557"/>
            <a:ext cx="3794050" cy="437496"/>
            <a:chOff x="604088" y="1344922"/>
            <a:chExt cx="4188653" cy="41910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사업대상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382910" y="4315177"/>
            <a:ext cx="8761090" cy="746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산업재해보상보험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에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가입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하고 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보험료를 체납하지 않는 사업장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으로서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</a:p>
          <a:p>
            <a:pPr marL="285750" indent="-285750" fontAlgn="base" latinLnBrk="1">
              <a:buFont typeface="Wingdings" panose="05000000000000000000" pitchFamily="2" charset="2"/>
              <a:buChar char="Ø"/>
            </a:pPr>
            <a:endParaRPr lang="en-US" altLang="ko-KR" sz="1050" spc="-1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 fontAlgn="base" latinLnBrk="1">
              <a:buAutoNum type="circleNumDbPlain"/>
              <a:tabLst>
                <a:tab pos="180975" algn="l"/>
              </a:tabLst>
            </a:pP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상시근로자 </a:t>
            </a:r>
            <a:r>
              <a:rPr lang="en-US" altLang="ko-KR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</a:t>
            </a:r>
            <a:r>
              <a:rPr lang="en-US" altLang="ko-KR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0</a:t>
            </a:r>
            <a:r>
              <a:rPr lang="ko-KR" altLang="en-US" sz="16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 미만 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</a:t>
            </a:r>
            <a:r>
              <a:rPr lang="en-US" altLang="ko-KR" sz="1400" spc="-150">
                <a:solidFill>
                  <a:schemeClr val="tx1">
                    <a:lumMod val="85000"/>
                    <a:lumOff val="15000"/>
                  </a:schemeClr>
                </a:solidFill>
              </a:rPr>
              <a:t>    (</a:t>
            </a:r>
            <a:r>
              <a:rPr lang="ko-KR" altLang="en-US" sz="1400" spc="-150">
                <a:solidFill>
                  <a:schemeClr val="tx1">
                    <a:lumMod val="85000"/>
                    <a:lumOff val="15000"/>
                  </a:schemeClr>
                </a:solidFill>
              </a:rPr>
              <a:t>건설현장 제외</a:t>
            </a:r>
            <a:r>
              <a:rPr lang="en-US" altLang="ko-KR" sz="1400" spc="-15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소규모 특화 안전일터 조성지원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8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1092899"/>
            <a:ext cx="3794050" cy="437496"/>
            <a:chOff x="604088" y="1344922"/>
            <a:chExt cx="4188653" cy="41910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 예산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20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1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46063" y="1590452"/>
            <a:ext cx="7579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예산 </a:t>
            </a:r>
            <a:r>
              <a:rPr lang="en-US" altLang="ko-KR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대구서부</a:t>
            </a:r>
            <a:r>
              <a:rPr lang="en-US" altLang="ko-KR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: 12.03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억원</a:t>
            </a:r>
            <a:endParaRPr lang="en-US" altLang="ko-KR" sz="1600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76965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156322" y="3745230"/>
            <a:ext cx="863074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59014" y="1011024"/>
            <a:ext cx="3794050" cy="437496"/>
            <a:chOff x="604088" y="1344922"/>
            <a:chExt cx="4188653" cy="41910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지원내용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3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4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459014" y="1655060"/>
            <a:ext cx="6948246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지원방식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접수</a:t>
            </a:r>
            <a:endParaRPr lang="en-US" altLang="ko-KR" b="1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800" b="1" spc="-15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소규모 특화 안전일터 조성지원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051" y="3340158"/>
            <a:ext cx="7613964" cy="1754326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지원한도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</a:t>
            </a:r>
            <a:r>
              <a:rPr lang="en-US" altLang="ko-KR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3,000</a:t>
            </a: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만원 한도</a:t>
            </a:r>
            <a:endParaRPr lang="en-US" altLang="ko-KR" sz="1600" b="1" dirty="0">
              <a:solidFill>
                <a:srgbClr val="0D04BC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신청기간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 ’25.1. 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~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예산 소진 시 까지</a:t>
            </a:r>
            <a:endParaRPr lang="en-US" altLang="ko-KR" sz="16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지원금액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공단 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판단금액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또는 </a:t>
            </a:r>
            <a:r>
              <a:rPr lang="ko-KR" altLang="en-US" sz="1600" b="1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소요금액의</a:t>
            </a:r>
            <a:r>
              <a:rPr lang="ko-KR" altLang="en-US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en-US" altLang="ko-KR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90%</a:t>
            </a:r>
          </a:p>
          <a:p>
            <a:pPr fontAlgn="base" latinLnBrk="1"/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신청방법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산업안전포털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hlinkClick r:id="rId2"/>
              </a:rPr>
              <a:t>https://potal.kosha.or.kr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에서 온라인 신청</a:t>
            </a:r>
            <a:endParaRPr lang="en-US" altLang="ko-KR" sz="1600" b="1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endParaRPr lang="ko-KR" altLang="en-US" sz="1200" dirty="0">
              <a:solidFill>
                <a:srgbClr val="262626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123227"/>
              </p:ext>
            </p:extLst>
          </p:nvPr>
        </p:nvGraphicFramePr>
        <p:xfrm>
          <a:off x="679384" y="2079124"/>
          <a:ext cx="7287348" cy="1132647"/>
        </p:xfrm>
        <a:graphic>
          <a:graphicData uri="http://schemas.openxmlformats.org/drawingml/2006/table">
            <a:tbl>
              <a:tblPr/>
              <a:tblGrid>
                <a:gridCol w="3792867">
                  <a:extLst>
                    <a:ext uri="{9D8B030D-6E8A-4147-A177-3AD203B41FA5}">
                      <a16:colId xmlns:a16="http://schemas.microsoft.com/office/drawing/2014/main" val="1152144466"/>
                    </a:ext>
                  </a:extLst>
                </a:gridCol>
                <a:gridCol w="3494481">
                  <a:extLst>
                    <a:ext uri="{9D8B030D-6E8A-4147-A177-3AD203B41FA5}">
                      <a16:colId xmlns:a16="http://schemas.microsoft.com/office/drawing/2014/main" val="2780534599"/>
                    </a:ext>
                  </a:extLst>
                </a:gridCol>
              </a:tblGrid>
              <a:tr h="3520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</a:rPr>
                        <a:t>끼임 재해예방품목</a:t>
                      </a:r>
                      <a:endParaRPr lang="ko-KR" altLang="en-US" sz="1400" kern="0" spc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 Bold" panose="020B0600000101010101" pitchFamily="34" charset="-127"/>
                          <a:ea typeface="나눔스퀘어OTF Bold" panose="020B0600000101010101" pitchFamily="34" charset="-127"/>
                          <a:cs typeface="+mn-cs"/>
                        </a:rPr>
                        <a:t>부딪힘 재해예방품목</a:t>
                      </a:r>
                      <a:endParaRPr lang="ko-KR" altLang="en-US" sz="1800" b="1" kern="0" spc="-50" baseline="300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 Bold" panose="020B0600000101010101" pitchFamily="34" charset="-127"/>
                        <a:ea typeface="나눔스퀘어OTF Bold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059871"/>
                  </a:ext>
                </a:extLst>
              </a:tr>
              <a:tr h="3723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프레스</a:t>
                      </a:r>
                      <a:r>
                        <a:rPr lang="en-US" altLang="ko-KR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.</a:t>
                      </a: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전단기 자동화 설비 등 </a:t>
                      </a:r>
                      <a:r>
                        <a:rPr lang="en-US" altLang="ko-KR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15</a:t>
                      </a: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종</a:t>
                      </a:r>
                      <a:endParaRPr lang="ko-KR" altLang="en-US" sz="1400" kern="0" spc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산업용로봇 안전장치 등 </a:t>
                      </a:r>
                      <a:r>
                        <a:rPr lang="en-US" altLang="ko-KR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18</a:t>
                      </a:r>
                      <a:r>
                        <a:rPr lang="ko-KR" altLang="en-US" sz="1400" kern="0" spc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종</a:t>
                      </a:r>
                      <a:endParaRPr lang="ko-KR" altLang="en-US" sz="1400" kern="0" spc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54912292"/>
                  </a:ext>
                </a:extLst>
              </a:tr>
              <a:tr h="40830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1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예산 한도 내</a:t>
                      </a:r>
                      <a:endParaRPr lang="ko-KR" altLang="en-US" sz="1400" kern="0" spc="0" dirty="0">
                        <a:solidFill>
                          <a:srgbClr val="262626"/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1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0" spc="-110">
                          <a:solidFill>
                            <a:srgbClr val="262626"/>
                          </a:solidFill>
                          <a:effectLst/>
                          <a:latin typeface="나눔스퀘어OTF" panose="020B0600000101010101" pitchFamily="34" charset="-127"/>
                          <a:ea typeface="나눔스퀘어OTF" panose="020B0600000101010101" pitchFamily="34" charset="-127"/>
                        </a:rPr>
                        <a:t>예산 한도 내</a:t>
                      </a:r>
                      <a:endParaRPr lang="ko-KR" altLang="en-US" sz="1400" kern="0" spc="0">
                        <a:solidFill>
                          <a:srgbClr val="262626"/>
                        </a:solidFill>
                        <a:effectLst/>
                        <a:latin typeface="나눔스퀘어OTF" panose="020B0600000101010101" pitchFamily="34" charset="-127"/>
                        <a:ea typeface="나눔스퀘어OTF" panose="020B0600000101010101" pitchFamily="34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996911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22367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46063" y="1743863"/>
            <a:ext cx="8461939" cy="426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중소사업장</a:t>
            </a:r>
            <a:r>
              <a:rPr lang="ko-KR" altLang="en-US" sz="1600" b="1" spc="-15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 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노후</a:t>
            </a:r>
            <a:r>
              <a:rPr lang="en-US" altLang="ko-KR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.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위험공정 개선</a:t>
            </a:r>
            <a:r>
              <a:rPr lang="ko-KR" altLang="en-US" sz="1600" b="1" spc="-15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하여 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대중소기업</a:t>
            </a:r>
            <a:r>
              <a:rPr lang="ko-KR" altLang="en-US" sz="1600" b="1" spc="-15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또는 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원하청</a:t>
            </a:r>
            <a:r>
              <a:rPr lang="ko-KR" altLang="en-US" sz="1600" b="1" spc="-150"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간 </a:t>
            </a:r>
            <a:r>
              <a:rPr lang="ko-KR" altLang="en-US" sz="1600" b="1" spc="-15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안전보건 수준 격차 완화</a:t>
            </a:r>
            <a:endParaRPr lang="en-US" altLang="ko-KR" sz="1600" b="1" spc="-150" dirty="0">
              <a:solidFill>
                <a:srgbClr val="0D04BC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0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1267256"/>
            <a:ext cx="3794050" cy="437496"/>
            <a:chOff x="604088" y="1344922"/>
            <a:chExt cx="4188652" cy="41910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7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사업개요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2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46063" y="2280702"/>
            <a:ext cx="3794050" cy="437496"/>
            <a:chOff x="604088" y="1344922"/>
            <a:chExt cx="4188653" cy="41910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사업대상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382910" y="2910322"/>
            <a:ext cx="87610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sz="160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altLang="ko-KR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50</a:t>
            </a: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 미만 또는 중소기업기본법에 따른 중소기업</a:t>
            </a:r>
            <a:endParaRPr lang="en-US" altLang="ko-KR" sz="1050" spc="-1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342900" indent="-342900" fontAlgn="base" latinLnBrk="1">
              <a:buAutoNum type="circleNumDbPlain"/>
              <a:tabLst>
                <a:tab pos="180975" algn="l"/>
              </a:tabLst>
            </a:pP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대중소기업 안전보건 수준 격차완화</a:t>
            </a:r>
            <a:endParaRPr lang="en-US" altLang="ko-KR" sz="1400" spc="-15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안전동행 지원사업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006" y="3486725"/>
            <a:ext cx="7543800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7740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156322" y="3745230"/>
            <a:ext cx="863074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59014" y="2831512"/>
            <a:ext cx="3794050" cy="437496"/>
            <a:chOff x="604088" y="1344922"/>
            <a:chExt cx="4188653" cy="41910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지원내용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3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4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459014" y="3475548"/>
            <a:ext cx="6948246" cy="646331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지원방식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접수</a:t>
            </a:r>
            <a:endParaRPr lang="en-US" altLang="ko-KR" b="1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endParaRPr lang="en-US" altLang="ko-KR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ko-KR" altLang="en-US" sz="2800" b="1" spc="-15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안전동행 지원사업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4051" y="5160646"/>
            <a:ext cx="7613964" cy="1354217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지원한도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</a:t>
            </a:r>
            <a:r>
              <a:rPr lang="en-US" altLang="ko-KR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</a:t>
            </a:r>
            <a:r>
              <a:rPr lang="ko-KR" altLang="en-US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억원</a:t>
            </a:r>
            <a:r>
              <a:rPr lang="en-US" altLang="ko-KR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(8</a:t>
            </a:r>
            <a:r>
              <a:rPr lang="ko-KR" altLang="en-US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천만원</a:t>
            </a:r>
            <a:r>
              <a:rPr lang="en-US" altLang="ko-KR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</a:t>
            </a:r>
            <a:r>
              <a:rPr lang="ko-KR" altLang="en-US" sz="1600" b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한도</a:t>
            </a:r>
            <a:endParaRPr lang="en-US" altLang="ko-KR" sz="1600" b="1" dirty="0">
              <a:solidFill>
                <a:srgbClr val="0D04BC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신청기간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 ’25.1. 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~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예산 소진 시 까지</a:t>
            </a:r>
            <a:endParaRPr lang="en-US" altLang="ko-KR" sz="16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/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신청방법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산업안전포털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  <a:hlinkClick r:id="rId2"/>
              </a:rPr>
              <a:t>https://potal.kosha.or.kr</a:t>
            </a:r>
            <a:r>
              <a:rPr lang="en-US" altLang="ko-KR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에서 온라인 신청</a:t>
            </a:r>
            <a:endParaRPr lang="en-US" altLang="ko-KR" sz="1600" b="1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fontAlgn="base" latinLnBrk="1">
              <a:lnSpc>
                <a:spcPct val="150000"/>
              </a:lnSpc>
            </a:pPr>
            <a:endParaRPr lang="ko-KR" altLang="en-US" sz="1200" dirty="0">
              <a:solidFill>
                <a:srgbClr val="262626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382910" y="815516"/>
            <a:ext cx="87610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tabLst>
                <a:tab pos="180975" algn="l"/>
              </a:tabLst>
            </a:pPr>
            <a:r>
              <a:rPr lang="ko-KR" altLang="en-US" sz="1600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② 원하청 안전보건 상생지원</a:t>
            </a:r>
            <a:endParaRPr lang="en-US" altLang="ko-KR" sz="1600" b="1" spc="-15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140" y="1151083"/>
            <a:ext cx="7581900" cy="16478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1616" y="3879531"/>
            <a:ext cx="6874367" cy="1188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049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279052" y="1832374"/>
            <a:ext cx="84619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자금 여력이 부족한 중소사업장의 </a:t>
            </a:r>
            <a:r>
              <a:rPr lang="ko-KR" altLang="en-US" b="1" spc="-150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안전･보건시설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개선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을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위해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장기 저리 조건의 융자금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을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지원하여 산재예방시설 투자를 촉진하고 산업재해예방 및 작업환경 개선에 기여</a:t>
            </a:r>
          </a:p>
        </p:txBody>
      </p:sp>
      <p:grpSp>
        <p:nvGrpSpPr>
          <p:cNvPr id="10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359797" y="1240652"/>
            <a:ext cx="3794050" cy="437496"/>
            <a:chOff x="604088" y="1344922"/>
            <a:chExt cx="4188653" cy="41910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사업개요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2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411832" y="2961090"/>
            <a:ext cx="3794050" cy="437496"/>
            <a:chOff x="604088" y="1344922"/>
            <a:chExt cx="4188653" cy="41910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사업대상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279052" y="3654332"/>
            <a:ext cx="876109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산업재해보상보험</a:t>
            </a:r>
            <a:r>
              <a:rPr lang="ko-KR" altLang="en-US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에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가입</a:t>
            </a:r>
            <a:r>
              <a:rPr lang="ko-KR" altLang="en-US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하고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보험료를 체납하지 않는 사업장</a:t>
            </a:r>
            <a:r>
              <a:rPr lang="ko-KR" altLang="en-US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으로서</a:t>
            </a:r>
            <a:r>
              <a:rPr lang="en-US" altLang="ko-KR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</a:p>
          <a:p>
            <a:pPr fontAlgn="base" latinLnBrk="1"/>
            <a:endParaRPr lang="ko-KR" altLang="en-US" sz="800" spc="-3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  <a:p>
            <a:pPr marL="85725" fontAlgn="base" latinLnBrk="1">
              <a:lnSpc>
                <a:spcPct val="150000"/>
              </a:lnSpc>
              <a:buAutoNum type="circleNumDbPlain"/>
              <a:tabLst>
                <a:tab pos="266700" algn="l"/>
                <a:tab pos="361950" algn="l"/>
              </a:tabLst>
            </a:pPr>
            <a:r>
              <a:rPr lang="ko-KR" altLang="en-US" sz="1600" spc="-3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         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산업재해예방을 위한 시설 및 장비를 설치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제조 또는 사용하려는 자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(300</a:t>
            </a: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인 미만 우선 지원</a:t>
            </a:r>
            <a:r>
              <a:rPr lang="en-US" altLang="ko-KR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)</a:t>
            </a:r>
          </a:p>
          <a:p>
            <a:pPr marL="361950" indent="-276225" fontAlgn="base" latinLnBrk="1">
              <a:lnSpc>
                <a:spcPct val="150000"/>
              </a:lnSpc>
              <a:buAutoNum type="circleNumDbPlain" startAt="2"/>
            </a:pPr>
            <a:r>
              <a:rPr lang="ko-KR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산업재해예방을 목적으로 설립된 법인 또는 민간기관으로서 공단이 노동부와 협의 인정한 기관</a:t>
            </a:r>
            <a:endParaRPr lang="en-US" altLang="ko-KR" sz="1600" dirty="0">
              <a:solidFill>
                <a:schemeClr val="tx1">
                  <a:lumMod val="85000"/>
                  <a:lumOff val="15000"/>
                </a:schemeClr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산재예방시설 융자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59876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156322" y="3745230"/>
            <a:ext cx="8630740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11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00955" y="1378273"/>
            <a:ext cx="3794050" cy="437496"/>
            <a:chOff x="604088" y="1344922"/>
            <a:chExt cx="4188653" cy="419100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지원내용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3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4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500955" y="2129179"/>
            <a:ext cx="838940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지원금액</a:t>
            </a: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사업장당 최대 </a:t>
            </a:r>
            <a:r>
              <a:rPr lang="en-US" altLang="ko-KR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10</a:t>
            </a:r>
            <a:r>
              <a:rPr lang="ko-KR" altLang="en-US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억원 한도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지원조건</a:t>
            </a: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 </a:t>
            </a:r>
            <a:r>
              <a:rPr lang="ko-KR" altLang="en-US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금리</a:t>
            </a:r>
            <a:r>
              <a:rPr lang="en-US" altLang="ko-KR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고정</a:t>
            </a:r>
            <a:r>
              <a:rPr lang="en-US" altLang="ko-KR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연리 </a:t>
            </a:r>
            <a:r>
              <a:rPr lang="en-US" altLang="ko-KR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1.5%, 3</a:t>
            </a:r>
            <a:r>
              <a:rPr lang="ko-KR" altLang="en-US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년 거치 </a:t>
            </a:r>
            <a:r>
              <a:rPr lang="en-US" altLang="ko-KR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7</a:t>
            </a:r>
            <a:r>
              <a:rPr lang="ko-KR" altLang="en-US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년 상환 </a:t>
            </a:r>
          </a:p>
          <a:p>
            <a:pPr fontAlgn="base" latinLnBrk="1">
              <a:lnSpc>
                <a:spcPct val="150000"/>
              </a:lnSpc>
            </a:pP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주요 지원품목</a:t>
            </a: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</a:p>
          <a:p>
            <a:pPr marL="285750" indent="-28575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위험기계</a:t>
            </a: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·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기구</a:t>
            </a: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부속품 포함</a:t>
            </a: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및 작업환경 개선 설비 </a:t>
            </a:r>
            <a:endParaRPr lang="en-US" altLang="ko-KR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 fontAlgn="base" latinLnBrk="1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유해 또는 위험 기계</a:t>
            </a:r>
            <a:r>
              <a:rPr lang="en-US" altLang="ko-KR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·</a:t>
            </a:r>
            <a:r>
              <a:rPr lang="ko-KR" altLang="en-US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기구 신규 설치 및 교체</a:t>
            </a:r>
            <a:endParaRPr lang="en-US" altLang="ko-KR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71463" indent="-90488" fontAlgn="base" latinLnBrk="1">
              <a:lnSpc>
                <a:spcPct val="150000"/>
              </a:lnSpc>
              <a:tabLst>
                <a:tab pos="180975" algn="l"/>
              </a:tabLst>
            </a:pP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  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※  (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주요설비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CNC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공작기계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머시닝센터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),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프레스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크레인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sz="16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사출성형기</a:t>
            </a:r>
            <a:r>
              <a:rPr lang="en-US" altLang="ko-KR" sz="16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</a:t>
            </a:r>
            <a:r>
              <a:rPr lang="ko-KR" altLang="en-US" sz="1600" b="1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산업용로봇</a:t>
            </a:r>
            <a:r>
              <a:rPr lang="ko-KR" altLang="en-US" sz="1600" b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등</a:t>
            </a:r>
            <a:endParaRPr lang="ko-KR" altLang="en-US" sz="16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산재예방시설 융자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40509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57546" y="3159746"/>
            <a:ext cx="8461939" cy="880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위험성평가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중심의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안전관리체계 구축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을 위해 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지역별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업종별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사업주 단체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등이 주체가 되어 중소기업의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공동 안전관리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를 위해 채용하는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공동안전관리자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운영비 일부를 지원</a:t>
            </a:r>
          </a:p>
        </p:txBody>
      </p:sp>
      <p:grpSp>
        <p:nvGrpSpPr>
          <p:cNvPr id="10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38291" y="2684498"/>
            <a:ext cx="3794050" cy="437496"/>
            <a:chOff x="604088" y="1344922"/>
            <a:chExt cx="4188653" cy="41910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사업개요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2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00973" y="4336539"/>
            <a:ext cx="3794050" cy="437496"/>
            <a:chOff x="604088" y="1344922"/>
            <a:chExt cx="4188653" cy="419100"/>
          </a:xfrm>
        </p:grpSpPr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지원대상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6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공동안전관리자 지원사업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20228" y="4976841"/>
            <a:ext cx="81418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공동안전관리를 희망하는 사업장 관계자로 구성된 각종 단체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산업단지 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관리단체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등</a:t>
            </a:r>
            <a:endParaRPr lang="ko-KR" altLang="en-US" sz="800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85725" fontAlgn="base" latinLnBrk="1">
              <a:lnSpc>
                <a:spcPct val="150000"/>
              </a:lnSpc>
              <a:tabLst>
                <a:tab pos="266700" algn="l"/>
                <a:tab pos="361950" algn="l"/>
              </a:tabLst>
            </a:pP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※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건설업 관련 사업주 단체 및 고용노동부 </a:t>
            </a:r>
            <a:r>
              <a:rPr lang="ko-KR" altLang="en-US" sz="1600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지정기관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안전관리전문기관 등</a:t>
            </a:r>
            <a:r>
              <a:rPr lang="en-US" altLang="ko-KR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6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제외</a:t>
            </a:r>
            <a:endParaRPr lang="en-US" altLang="ko-KR" sz="160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29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38291" y="1137972"/>
            <a:ext cx="3794050" cy="437496"/>
            <a:chOff x="604088" y="1344922"/>
            <a:chExt cx="4188653" cy="419100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 목표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31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2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57546" y="1758258"/>
            <a:ext cx="757968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목표  </a:t>
            </a:r>
            <a:r>
              <a:rPr lang="en-US" altLang="ko-KR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대구서부</a:t>
            </a:r>
            <a:r>
              <a:rPr lang="en-US" altLang="ko-KR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: 14</a:t>
            </a:r>
            <a:r>
              <a:rPr lang="ko-KR" altLang="en-US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명</a:t>
            </a:r>
            <a:endParaRPr lang="en-US" altLang="ko-KR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531158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553544" y="3474960"/>
            <a:ext cx="66535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관할 공단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31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 일선기관에 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온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〮</a:t>
            </a: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오프라인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우편 또는 방문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메일 접수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공동안전관리자 지원사업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8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634288" y="2821057"/>
            <a:ext cx="3794050" cy="437496"/>
            <a:chOff x="604088" y="1344922"/>
            <a:chExt cx="4188653" cy="41910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신청방법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20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553544" y="5208487"/>
            <a:ext cx="6570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b="1" spc="-15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참여신청서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단체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사업자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등록증 또는 단체 증명서류 각 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부</a:t>
            </a:r>
            <a:endParaRPr lang="en-US" altLang="ko-KR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25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634289" y="4471661"/>
            <a:ext cx="3794050" cy="437496"/>
            <a:chOff x="604088" y="1344922"/>
            <a:chExt cx="4188653" cy="419100"/>
          </a:xfrm>
        </p:grpSpPr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제출서류</a:t>
              </a:r>
              <a:r>
                <a:rPr lang="en-US" altLang="ko-KR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	</a:t>
              </a:r>
            </a:p>
          </p:txBody>
        </p:sp>
        <p:sp>
          <p:nvSpPr>
            <p:cNvPr id="27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553546" y="2027514"/>
            <a:ext cx="8194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fontAlgn="base" latinLnBrk="1">
              <a:buFont typeface="Wingdings" panose="05000000000000000000" pitchFamily="2" charset="2"/>
              <a:buChar char="Ø"/>
            </a:pPr>
            <a:r>
              <a:rPr lang="ko-KR" altLang="en-US" b="1" spc="-15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공동안전관리자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지원금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월 </a:t>
            </a:r>
            <a:r>
              <a:rPr lang="en-US" altLang="ko-KR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250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만원 한도</a:t>
            </a:r>
            <a:r>
              <a:rPr lang="en-US" altLang="ko-KR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총 운영비의 </a:t>
            </a:r>
            <a:r>
              <a:rPr lang="en-US" altLang="ko-KR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80%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수준</a:t>
            </a:r>
            <a:r>
              <a:rPr lang="en-US" altLang="ko-KR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을 최대 </a:t>
            </a:r>
            <a:r>
              <a:rPr lang="en-US" altLang="ko-KR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12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개월 </a:t>
            </a:r>
            <a:r>
              <a:rPr lang="ko-KR" altLang="en-US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지원</a:t>
            </a:r>
            <a:endParaRPr lang="en-US" altLang="ko-KR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31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84662" y="1321474"/>
            <a:ext cx="3794050" cy="437496"/>
            <a:chOff x="604088" y="1344922"/>
            <a:chExt cx="4188653" cy="419100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지원내용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33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4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614706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extBox 121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 err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위험성평가</a:t>
            </a: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컨설팅 등 지원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A592E67A-CEEA-4E8C-8453-878358C90D75}"/>
              </a:ext>
            </a:extLst>
          </p:cNvPr>
          <p:cNvSpPr txBox="1"/>
          <p:nvPr/>
        </p:nvSpPr>
        <p:spPr>
          <a:xfrm>
            <a:off x="423172" y="2069760"/>
            <a:ext cx="8207022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사업주</a:t>
            </a:r>
            <a:r>
              <a:rPr lang="ko-KR" altLang="en-US" b="1" spc="-150" dirty="0">
                <a:solidFill>
                  <a:prstClr val="black">
                    <a:lumMod val="75000"/>
                    <a:lumOff val="25000"/>
                  </a:prst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스스로</a:t>
            </a:r>
            <a:r>
              <a:rPr lang="ko-KR" altLang="en-US" b="1" spc="-150" dirty="0">
                <a:solidFill>
                  <a:prstClr val="black">
                    <a:lumMod val="75000"/>
                    <a:lumOff val="25000"/>
                  </a:prst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사업장의</a:t>
            </a:r>
            <a:r>
              <a:rPr lang="ko-KR" altLang="en-US" b="1" spc="-150" dirty="0">
                <a:solidFill>
                  <a:prstClr val="black">
                    <a:lumMod val="75000"/>
                    <a:lumOff val="25000"/>
                  </a:prst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유해위험요인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을</a:t>
            </a:r>
            <a:r>
              <a:rPr lang="ko-KR" altLang="en-US" b="1" spc="-150" dirty="0">
                <a:solidFill>
                  <a:srgbClr val="C0000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파악〮평가</a:t>
            </a:r>
            <a:r>
              <a:rPr lang="ko-KR" altLang="en-US" b="1" spc="-150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하여</a:t>
            </a:r>
            <a:r>
              <a:rPr lang="ko-KR" altLang="en-US" b="1" spc="-150" dirty="0">
                <a:solidFill>
                  <a:srgbClr val="C0000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관리〮개선</a:t>
            </a:r>
            <a:r>
              <a:rPr lang="ko-KR" altLang="en-US" b="1" spc="-150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할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수 있도록 </a:t>
            </a:r>
            <a:r>
              <a:rPr lang="ko-KR" altLang="en-US" b="1" spc="-150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위험성평가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활동을 활성화하고 특히</a:t>
            </a:r>
            <a:r>
              <a:rPr lang="en-US" altLang="ko-KR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,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산업재해 고위험요인을 파악하여 개선할 수 있는</a:t>
            </a:r>
            <a:r>
              <a:rPr lang="ko-KR" altLang="en-US" b="1" spc="-150" dirty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역량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을</a:t>
            </a:r>
            <a:r>
              <a:rPr lang="ko-KR" altLang="en-US" b="1" spc="-150" dirty="0">
                <a:solidFill>
                  <a:srgbClr val="FF0000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키워 이를 기반으로 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사업장 </a:t>
            </a:r>
            <a:r>
              <a:rPr lang="ko-KR" altLang="en-US" b="1" spc="-150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자기규율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 err="1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예방체계</a:t>
            </a:r>
            <a:r>
              <a:rPr lang="ko-KR" altLang="en-US" b="1" spc="-150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를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확립할</a:t>
            </a:r>
            <a:r>
              <a:rPr lang="ko-KR" altLang="en-US" b="1" spc="-150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  <a:r>
              <a:rPr lang="ko-KR" altLang="en-US" b="1" spc="-150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수 있도록 지원</a:t>
            </a:r>
            <a:endParaRPr lang="en-US" altLang="ko-KR" b="1" spc="-150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0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503917" y="1323815"/>
            <a:ext cx="3794050" cy="437496"/>
            <a:chOff x="604088" y="1344922"/>
            <a:chExt cx="4188653" cy="419100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사업개요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2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13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519" y="3642549"/>
            <a:ext cx="7040328" cy="1078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188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386184" y="1020178"/>
            <a:ext cx="3794050" cy="437496"/>
            <a:chOff x="604088" y="1344922"/>
            <a:chExt cx="4188653" cy="419100"/>
          </a:xfrm>
        </p:grpSpPr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rgbClr val="366091"/>
                  </a:solidFill>
                  <a:effectLst/>
                  <a:uLnTx/>
                  <a:uFillTx/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사업대상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8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7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extBox 13"/>
          <p:cNvSpPr txBox="1"/>
          <p:nvPr/>
        </p:nvSpPr>
        <p:spPr>
          <a:xfrm>
            <a:off x="386184" y="1451453"/>
            <a:ext cx="8670730" cy="17312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컨설팅</a:t>
            </a:r>
            <a:r>
              <a:rPr lang="en-US" altLang="ko-KR" sz="1400" b="1" dirty="0">
                <a:solidFill>
                  <a:prstClr val="black">
                    <a:lumMod val="75000"/>
                    <a:lumOff val="25000"/>
                  </a:prst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</a:t>
            </a:r>
          </a:p>
          <a:p>
            <a:pPr indent="85725">
              <a:lnSpc>
                <a:spcPct val="150000"/>
              </a:lnSpc>
            </a:pP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공통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3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상시근로자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수 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50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 미만 사업장</a:t>
            </a:r>
            <a:endParaRPr lang="en-US" altLang="ko-KR" sz="13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indent="85725">
              <a:lnSpc>
                <a:spcPct val="150000"/>
              </a:lnSpc>
            </a:pP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건설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전년도 시공능력 </a:t>
            </a:r>
            <a:r>
              <a:rPr lang="ko-KR" altLang="en-US" sz="13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평가액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순위 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200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 초과인 종합건설업체 본사 또는 공사금액 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120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억원 미만 건설공사</a:t>
            </a:r>
            <a:endParaRPr lang="en-US" altLang="ko-KR" sz="13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b="1" dirty="0">
                <a:solidFill>
                  <a:srgbClr val="0D04BC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인정</a:t>
            </a:r>
            <a:endParaRPr lang="en-US" altLang="ko-KR" sz="1400" b="1" dirty="0">
              <a:solidFill>
                <a:srgbClr val="0D04BC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indent="85725">
              <a:lnSpc>
                <a:spcPct val="150000"/>
              </a:lnSpc>
            </a:pP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(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공통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300" b="1" dirty="0" err="1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상시근로자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수 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100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인 미만 사업장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/ (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건설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) 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공사금액 </a:t>
            </a:r>
            <a:r>
              <a:rPr lang="en-US" altLang="ko-KR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120</a:t>
            </a:r>
            <a:r>
              <a:rPr lang="ko-KR" altLang="en-US" sz="1300" b="1" dirty="0">
                <a:solidFill>
                  <a:srgbClr val="262626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억원 미만 건설공사</a:t>
            </a:r>
            <a:endParaRPr lang="en-US" altLang="ko-KR" sz="1300" b="1" dirty="0">
              <a:solidFill>
                <a:srgbClr val="262626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grpSp>
        <p:nvGrpSpPr>
          <p:cNvPr id="18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386184" y="3213551"/>
            <a:ext cx="3794050" cy="437496"/>
            <a:chOff x="604088" y="1344922"/>
            <a:chExt cx="4188653" cy="41910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추진절차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20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1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>
              <a:off x="604088" y="1764022"/>
              <a:ext cx="1750817" cy="0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436" y="3772587"/>
            <a:ext cx="6375060" cy="118459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436" y="5078720"/>
            <a:ext cx="8654621" cy="112273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 err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위험성평가</a:t>
            </a: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컨설팅 등 지원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00698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다이어그램 3"/>
          <p:cNvGraphicFramePr/>
          <p:nvPr/>
        </p:nvGraphicFramePr>
        <p:xfrm>
          <a:off x="4833257" y="2175053"/>
          <a:ext cx="3666308" cy="346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17" name="Group 29">
            <a:extLst>
              <a:ext uri="{FF2B5EF4-FFF2-40B4-BE49-F238E27FC236}">
                <a16:creationId xmlns:a16="http://schemas.microsoft.com/office/drawing/2014/main" id="{1B6637A1-28E2-449A-B1BC-94CDC9013EC6}"/>
              </a:ext>
            </a:extLst>
          </p:cNvPr>
          <p:cNvGrpSpPr/>
          <p:nvPr/>
        </p:nvGrpSpPr>
        <p:grpSpPr>
          <a:xfrm>
            <a:off x="607693" y="1303049"/>
            <a:ext cx="3794050" cy="437496"/>
            <a:chOff x="604088" y="1344922"/>
            <a:chExt cx="4188653" cy="419100"/>
          </a:xfrm>
        </p:grpSpPr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3598A53F-5C7C-4483-A54C-CE32F3108078}"/>
                </a:ext>
              </a:extLst>
            </p:cNvPr>
            <p:cNvSpPr txBox="1"/>
            <p:nvPr/>
          </p:nvSpPr>
          <p:spPr>
            <a:xfrm>
              <a:off x="1158963" y="1377874"/>
              <a:ext cx="3633778" cy="3832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ko-KR" altLang="en-US" sz="2000" b="1" dirty="0">
                  <a:solidFill>
                    <a:srgbClr val="366091"/>
                  </a:solidFill>
                  <a:latin typeface="나눔스퀘어OTF Bold" panose="020B0600000101010101" pitchFamily="34" charset="-127"/>
                  <a:ea typeface="나눔스퀘어OTF Bold" panose="020B0600000101010101" pitchFamily="34" charset="-127"/>
                </a:rPr>
                <a:t>인정 혜택 및 기대효과</a:t>
              </a:r>
              <a:endParaRPr lang="en-US" altLang="ko-KR" sz="2000" b="1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endParaRPr>
            </a:p>
          </p:txBody>
        </p:sp>
        <p:sp>
          <p:nvSpPr>
            <p:cNvPr id="19" name="Pentagon 25">
              <a:extLst>
                <a:ext uri="{FF2B5EF4-FFF2-40B4-BE49-F238E27FC236}">
                  <a16:creationId xmlns:a16="http://schemas.microsoft.com/office/drawing/2014/main" id="{8E9BA387-1E0E-4934-AB60-213291E51558}"/>
                </a:ext>
              </a:extLst>
            </p:cNvPr>
            <p:cNvSpPr/>
            <p:nvPr/>
          </p:nvSpPr>
          <p:spPr>
            <a:xfrm>
              <a:off x="604088" y="1344922"/>
              <a:ext cx="520700" cy="419100"/>
            </a:xfrm>
            <a:prstGeom prst="homePlate">
              <a:avLst>
                <a:gd name="adj" fmla="val 34848"/>
              </a:avLst>
            </a:prstGeom>
            <a:solidFill>
              <a:srgbClr val="308FB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20" name="Straight Connector 28">
              <a:extLst>
                <a:ext uri="{FF2B5EF4-FFF2-40B4-BE49-F238E27FC236}">
                  <a16:creationId xmlns:a16="http://schemas.microsoft.com/office/drawing/2014/main" id="{62277427-C69A-4CE8-BAAD-F23CACAD132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4088" y="1761160"/>
              <a:ext cx="3262355" cy="2862"/>
            </a:xfrm>
            <a:prstGeom prst="line">
              <a:avLst/>
            </a:prstGeom>
            <a:ln w="12700" cmpd="sng">
              <a:solidFill>
                <a:srgbClr val="308FBF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모서리가 둥근 직사각형 2"/>
          <p:cNvSpPr/>
          <p:nvPr/>
        </p:nvSpPr>
        <p:spPr>
          <a:xfrm>
            <a:off x="365758" y="2095793"/>
            <a:ext cx="4101737" cy="4083113"/>
          </a:xfrm>
          <a:prstGeom prst="roundRect">
            <a:avLst/>
          </a:prstGeom>
          <a:noFill/>
          <a:ln w="57150" cap="flat" cmpd="sng" algn="ctr">
            <a:solidFill>
              <a:srgbClr val="9CC6D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615630" y="2259912"/>
            <a:ext cx="3601995" cy="3493264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산재보험요율 감면</a:t>
            </a: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포상〮표창</a:t>
            </a:r>
            <a:r>
              <a:rPr lang="ko-KR" altLang="en-US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추천</a:t>
            </a: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산업재해예방시설 보조금 우선지원</a:t>
            </a: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KOSHA-MS </a:t>
            </a:r>
            <a:r>
              <a:rPr lang="ko-KR" altLang="en-US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컨설팅 및 </a:t>
            </a:r>
            <a:r>
              <a:rPr lang="ko-KR" altLang="en-US" sz="17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실태심사</a:t>
            </a:r>
            <a:r>
              <a:rPr lang="ko-KR" altLang="en-US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비용 지원</a:t>
            </a: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700" b="1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기술보증기금 보증 등 혜택 부여</a:t>
            </a:r>
            <a:endParaRPr lang="en-US" altLang="ko-KR" sz="1700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1700" b="1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7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중소벤처기업진흥공단 정책자금 지원 우대</a:t>
            </a:r>
            <a:endParaRPr lang="en-US" altLang="ko-KR" sz="1700" b="1" dirty="0">
              <a:solidFill>
                <a:schemeClr val="tx1">
                  <a:lumMod val="85000"/>
                  <a:lumOff val="15000"/>
                </a:schemeClr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269BB0C-D4A9-4988-ADA2-32A79F1FA5D3}"/>
              </a:ext>
            </a:extLst>
          </p:cNvPr>
          <p:cNvSpPr txBox="1"/>
          <p:nvPr/>
        </p:nvSpPr>
        <p:spPr>
          <a:xfrm>
            <a:off x="553546" y="160750"/>
            <a:ext cx="54250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2800" b="1" spc="-150" dirty="0" err="1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위험성평가</a:t>
            </a:r>
            <a:r>
              <a:rPr lang="ko-KR" altLang="en-US" sz="2800" b="1" spc="-150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 컨설팅 등 지원</a:t>
            </a:r>
            <a:endParaRPr lang="en-US" altLang="ko-KR" sz="2800" b="1" spc="-150" dirty="0">
              <a:solidFill>
                <a:prstClr val="whit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63782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3"/>
          <p:cNvSpPr>
            <a:spLocks noGrp="1"/>
          </p:cNvSpPr>
          <p:nvPr/>
        </p:nvSpPr>
        <p:spPr>
          <a:xfrm>
            <a:off x="0" y="2905559"/>
            <a:ext cx="91440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ko-KR" altLang="en-US" sz="5200" b="1" kern="1200" dirty="0">
                <a:solidFill>
                  <a:srgbClr val="366091"/>
                </a:solidFill>
                <a:latin typeface="나눔스퀘어OTF Bold" panose="020B0600000101010101" pitchFamily="34" charset="-127"/>
                <a:ea typeface="나눔스퀘어OTF Bold" panose="020B0600000101010101" pitchFamily="34" charset="-127"/>
              </a:rPr>
              <a:t>감사합니다</a:t>
            </a:r>
            <a:endParaRPr lang="en-US" sz="5200" b="1" kern="1200" dirty="0">
              <a:solidFill>
                <a:srgbClr val="366091"/>
              </a:solidFill>
              <a:latin typeface="나눔스퀘어OTF Bold" panose="020B0600000101010101" pitchFamily="34" charset="-127"/>
              <a:ea typeface="나눔스퀘어OTF Bold" panose="020B0600000101010101" pitchFamily="34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76" y="58071"/>
            <a:ext cx="965689" cy="61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9486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4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6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2159</TotalTime>
  <Words>1032</Words>
  <Application>Microsoft Office PowerPoint</Application>
  <PresentationFormat>화면 슬라이드 쇼(4:3)</PresentationFormat>
  <Paragraphs>164</Paragraphs>
  <Slides>19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4</vt:i4>
      </vt:variant>
      <vt:variant>
        <vt:lpstr>슬라이드 제목</vt:lpstr>
      </vt:variant>
      <vt:variant>
        <vt:i4>19</vt:i4>
      </vt:variant>
    </vt:vector>
  </HeadingPairs>
  <TitlesOfParts>
    <vt:vector size="30" baseType="lpstr">
      <vt:lpstr>나눔고딕OTF ExtraBold</vt:lpstr>
      <vt:lpstr>Arial</vt:lpstr>
      <vt:lpstr>맑은 고딕</vt:lpstr>
      <vt:lpstr>Calibri</vt:lpstr>
      <vt:lpstr>나눔스퀘어OTF Bold</vt:lpstr>
      <vt:lpstr>Wingdings</vt:lpstr>
      <vt:lpstr>나눔스퀘어OTF</vt:lpstr>
      <vt:lpstr>Office Theme</vt:lpstr>
      <vt:lpstr>Custom Design</vt:lpstr>
      <vt:lpstr>1_Custom Design</vt:lpstr>
      <vt:lpstr>2_Custom Design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>3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1 2</dc:creator>
  <cp:lastModifiedBy>user</cp:lastModifiedBy>
  <cp:revision>1624</cp:revision>
  <cp:lastPrinted>2025-02-18T00:24:54Z</cp:lastPrinted>
  <dcterms:created xsi:type="dcterms:W3CDTF">2018-06-28T08:34:48Z</dcterms:created>
  <dcterms:modified xsi:type="dcterms:W3CDTF">2026-04-14T07:14:36Z</dcterms:modified>
  <cp:version/>
</cp:coreProperties>
</file>